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8"/>
  </p:notesMasterIdLst>
  <p:sldIdLst>
    <p:sldId id="282" r:id="rId2"/>
    <p:sldId id="291" r:id="rId3"/>
    <p:sldId id="292" r:id="rId4"/>
    <p:sldId id="257" r:id="rId5"/>
    <p:sldId id="259" r:id="rId6"/>
    <p:sldId id="293" r:id="rId7"/>
    <p:sldId id="260" r:id="rId8"/>
    <p:sldId id="261" r:id="rId9"/>
    <p:sldId id="294" r:id="rId10"/>
    <p:sldId id="266" r:id="rId11"/>
    <p:sldId id="262" r:id="rId12"/>
    <p:sldId id="263" r:id="rId13"/>
    <p:sldId id="264" r:id="rId14"/>
    <p:sldId id="273" r:id="rId15"/>
    <p:sldId id="274" r:id="rId16"/>
    <p:sldId id="275" r:id="rId17"/>
    <p:sldId id="280" r:id="rId18"/>
    <p:sldId id="281" r:id="rId19"/>
    <p:sldId id="267" r:id="rId20"/>
    <p:sldId id="268" r:id="rId21"/>
    <p:sldId id="295" r:id="rId22"/>
    <p:sldId id="269" r:id="rId23"/>
    <p:sldId id="270" r:id="rId24"/>
    <p:sldId id="271" r:id="rId25"/>
    <p:sldId id="272" r:id="rId26"/>
    <p:sldId id="288" r:id="rId27"/>
    <p:sldId id="289" r:id="rId28"/>
    <p:sldId id="290" r:id="rId29"/>
    <p:sldId id="284" r:id="rId30"/>
    <p:sldId id="285" r:id="rId31"/>
    <p:sldId id="283" r:id="rId32"/>
    <p:sldId id="287" r:id="rId33"/>
    <p:sldId id="277" r:id="rId34"/>
    <p:sldId id="279" r:id="rId35"/>
    <p:sldId id="278" r:id="rId36"/>
    <p:sldId id="27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89"/>
    <p:restoredTop sz="94558"/>
  </p:normalViewPr>
  <p:slideViewPr>
    <p:cSldViewPr snapToGrid="0" snapToObjects="1">
      <p:cViewPr varScale="1">
        <p:scale>
          <a:sx n="121" d="100"/>
          <a:sy n="121" d="100"/>
        </p:scale>
        <p:origin x="7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F13DE9-5DC2-804B-B76A-A6BAC3E80C11}" type="datetimeFigureOut">
              <a:rPr lang="en-US" smtClean="0"/>
              <a:t>9/27/22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6189A2-6867-AE4E-BFBA-5EBE46286845}" type="slidenum">
              <a:rPr lang="en-US" smtClean="0"/>
              <a:t>‹#›</a:t>
            </a:fld>
            <a:endParaRPr lang="en-US"/>
          </a:p>
        </p:txBody>
      </p:sp>
    </p:spTree>
    <p:extLst>
      <p:ext uri="{BB962C8B-B14F-4D97-AF65-F5344CB8AC3E}">
        <p14:creationId xmlns:p14="http://schemas.microsoft.com/office/powerpoint/2010/main" val="1550045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189A2-6867-AE4E-BFBA-5EBE46286845}" type="slidenum">
              <a:rPr lang="en-US" smtClean="0"/>
              <a:t>5</a:t>
            </a:fld>
            <a:endParaRPr lang="en-US"/>
          </a:p>
        </p:txBody>
      </p:sp>
    </p:spTree>
    <p:extLst>
      <p:ext uri="{BB962C8B-B14F-4D97-AF65-F5344CB8AC3E}">
        <p14:creationId xmlns:p14="http://schemas.microsoft.com/office/powerpoint/2010/main" val="1460870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 Wikipedia</a:t>
            </a:r>
          </a:p>
        </p:txBody>
      </p:sp>
      <p:sp>
        <p:nvSpPr>
          <p:cNvPr id="4" name="Slide Number Placeholder 3"/>
          <p:cNvSpPr>
            <a:spLocks noGrp="1"/>
          </p:cNvSpPr>
          <p:nvPr>
            <p:ph type="sldNum" sz="quarter" idx="5"/>
          </p:nvPr>
        </p:nvSpPr>
        <p:spPr/>
        <p:txBody>
          <a:bodyPr/>
          <a:lstStyle/>
          <a:p>
            <a:fld id="{696189A2-6867-AE4E-BFBA-5EBE46286845}" type="slidenum">
              <a:rPr lang="en-US" smtClean="0"/>
              <a:t>22</a:t>
            </a:fld>
            <a:endParaRPr lang="en-US"/>
          </a:p>
        </p:txBody>
      </p:sp>
    </p:spTree>
    <p:extLst>
      <p:ext uri="{BB962C8B-B14F-4D97-AF65-F5344CB8AC3E}">
        <p14:creationId xmlns:p14="http://schemas.microsoft.com/office/powerpoint/2010/main" val="1910612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189A2-6867-AE4E-BFBA-5EBE46286845}" type="slidenum">
              <a:rPr lang="en-US" smtClean="0"/>
              <a:t>27</a:t>
            </a:fld>
            <a:endParaRPr lang="en-US"/>
          </a:p>
        </p:txBody>
      </p:sp>
    </p:spTree>
    <p:extLst>
      <p:ext uri="{BB962C8B-B14F-4D97-AF65-F5344CB8AC3E}">
        <p14:creationId xmlns:p14="http://schemas.microsoft.com/office/powerpoint/2010/main" val="2016961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189A2-6867-AE4E-BFBA-5EBE46286845}" type="slidenum">
              <a:rPr lang="en-US" smtClean="0"/>
              <a:t>28</a:t>
            </a:fld>
            <a:endParaRPr lang="en-US"/>
          </a:p>
        </p:txBody>
      </p:sp>
    </p:spTree>
    <p:extLst>
      <p:ext uri="{BB962C8B-B14F-4D97-AF65-F5344CB8AC3E}">
        <p14:creationId xmlns:p14="http://schemas.microsoft.com/office/powerpoint/2010/main" val="1182603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2CCD2D-B839-6B49-A5F8-811F1F9AC680}" type="datetime3">
              <a:rPr lang="en-US" smtClean="0"/>
              <a:t>27 September 2022</a:t>
            </a:fld>
            <a:endParaRPr lang="en-US"/>
          </a:p>
        </p:txBody>
      </p:sp>
      <p:sp>
        <p:nvSpPr>
          <p:cNvPr id="5" name="Footer Placeholder 4"/>
          <p:cNvSpPr>
            <a:spLocks noGrp="1"/>
          </p:cNvSpPr>
          <p:nvPr>
            <p:ph type="ftr" sz="quarter" idx="11"/>
          </p:nvPr>
        </p:nvSpPr>
        <p:spPr/>
        <p:txBody>
          <a:bodyPr/>
          <a:lstStyle/>
          <a:p>
            <a:r>
              <a:rPr lang="en-US"/>
              <a:t>© 2021 Darrell Long</a:t>
            </a:r>
          </a:p>
        </p:txBody>
      </p:sp>
      <p:sp>
        <p:nvSpPr>
          <p:cNvPr id="6" name="Slide Number Placeholder 5"/>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1164105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D1A98F-FDF5-1147-8E32-452FF54FB66A}" type="datetime3">
              <a:rPr lang="en-US" smtClean="0"/>
              <a:t>27 September 2022</a:t>
            </a:fld>
            <a:endParaRPr lang="en-US"/>
          </a:p>
        </p:txBody>
      </p:sp>
      <p:sp>
        <p:nvSpPr>
          <p:cNvPr id="5" name="Footer Placeholder 4"/>
          <p:cNvSpPr>
            <a:spLocks noGrp="1"/>
          </p:cNvSpPr>
          <p:nvPr>
            <p:ph type="ftr" sz="quarter" idx="11"/>
          </p:nvPr>
        </p:nvSpPr>
        <p:spPr/>
        <p:txBody>
          <a:bodyPr/>
          <a:lstStyle/>
          <a:p>
            <a:r>
              <a:rPr lang="en-US"/>
              <a:t>© 2021 Darrell Long</a:t>
            </a:r>
          </a:p>
        </p:txBody>
      </p:sp>
      <p:sp>
        <p:nvSpPr>
          <p:cNvPr id="6" name="Slide Number Placeholder 5"/>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3300589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381007-2A3C-4349-B256-BB4496C2552C}" type="datetime3">
              <a:rPr lang="en-US" smtClean="0"/>
              <a:t>27 September 2022</a:t>
            </a:fld>
            <a:endParaRPr lang="en-US"/>
          </a:p>
        </p:txBody>
      </p:sp>
      <p:sp>
        <p:nvSpPr>
          <p:cNvPr id="5" name="Footer Placeholder 4"/>
          <p:cNvSpPr>
            <a:spLocks noGrp="1"/>
          </p:cNvSpPr>
          <p:nvPr>
            <p:ph type="ftr" sz="quarter" idx="11"/>
          </p:nvPr>
        </p:nvSpPr>
        <p:spPr/>
        <p:txBody>
          <a:bodyPr/>
          <a:lstStyle/>
          <a:p>
            <a:r>
              <a:rPr lang="en-US"/>
              <a:t>© 2021 Darrell Long</a:t>
            </a:r>
          </a:p>
        </p:txBody>
      </p:sp>
      <p:sp>
        <p:nvSpPr>
          <p:cNvPr id="6" name="Slide Number Placeholder 5"/>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3945484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A6A97E-A789-9A45-B092-5100A67BD2DD}" type="datetime3">
              <a:rPr lang="en-US" smtClean="0"/>
              <a:t>27 September 2022</a:t>
            </a:fld>
            <a:endParaRPr lang="en-US"/>
          </a:p>
        </p:txBody>
      </p:sp>
      <p:sp>
        <p:nvSpPr>
          <p:cNvPr id="5" name="Footer Placeholder 4"/>
          <p:cNvSpPr>
            <a:spLocks noGrp="1"/>
          </p:cNvSpPr>
          <p:nvPr>
            <p:ph type="ftr" sz="quarter" idx="11"/>
          </p:nvPr>
        </p:nvSpPr>
        <p:spPr/>
        <p:txBody>
          <a:bodyPr/>
          <a:lstStyle/>
          <a:p>
            <a:r>
              <a:rPr lang="en-US"/>
              <a:t>© 2021 Darrell Long</a:t>
            </a:r>
          </a:p>
        </p:txBody>
      </p:sp>
      <p:sp>
        <p:nvSpPr>
          <p:cNvPr id="6" name="Slide Number Placeholder 5"/>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1986732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944F8E-4016-A847-8F6D-8F9FE78B9E61}" type="datetime3">
              <a:rPr lang="en-US" smtClean="0"/>
              <a:t>27 September 2022</a:t>
            </a:fld>
            <a:endParaRPr lang="en-US"/>
          </a:p>
        </p:txBody>
      </p:sp>
      <p:sp>
        <p:nvSpPr>
          <p:cNvPr id="5" name="Footer Placeholder 4"/>
          <p:cNvSpPr>
            <a:spLocks noGrp="1"/>
          </p:cNvSpPr>
          <p:nvPr>
            <p:ph type="ftr" sz="quarter" idx="11"/>
          </p:nvPr>
        </p:nvSpPr>
        <p:spPr/>
        <p:txBody>
          <a:bodyPr/>
          <a:lstStyle/>
          <a:p>
            <a:r>
              <a:rPr lang="en-US"/>
              <a:t>© 2021 Darrell Long</a:t>
            </a:r>
          </a:p>
        </p:txBody>
      </p:sp>
      <p:sp>
        <p:nvSpPr>
          <p:cNvPr id="6" name="Slide Number Placeholder 5"/>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4184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54C768-6F50-C14A-8A1C-976F2FEA1C3B}" type="datetime3">
              <a:rPr lang="en-US" smtClean="0"/>
              <a:t>27 September 2022</a:t>
            </a:fld>
            <a:endParaRPr lang="en-US"/>
          </a:p>
        </p:txBody>
      </p:sp>
      <p:sp>
        <p:nvSpPr>
          <p:cNvPr id="6" name="Footer Placeholder 5"/>
          <p:cNvSpPr>
            <a:spLocks noGrp="1"/>
          </p:cNvSpPr>
          <p:nvPr>
            <p:ph type="ftr" sz="quarter" idx="11"/>
          </p:nvPr>
        </p:nvSpPr>
        <p:spPr/>
        <p:txBody>
          <a:bodyPr/>
          <a:lstStyle/>
          <a:p>
            <a:r>
              <a:rPr lang="en-US"/>
              <a:t>© 2021 Darrell Long</a:t>
            </a:r>
          </a:p>
        </p:txBody>
      </p:sp>
      <p:sp>
        <p:nvSpPr>
          <p:cNvPr id="7" name="Slide Number Placeholder 6"/>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3744047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2A3B75-35E9-3E4C-8D12-AC03D3D9BA50}" type="datetime3">
              <a:rPr lang="en-US" smtClean="0"/>
              <a:t>27 September 2022</a:t>
            </a:fld>
            <a:endParaRPr lang="en-US"/>
          </a:p>
        </p:txBody>
      </p:sp>
      <p:sp>
        <p:nvSpPr>
          <p:cNvPr id="8" name="Footer Placeholder 7"/>
          <p:cNvSpPr>
            <a:spLocks noGrp="1"/>
          </p:cNvSpPr>
          <p:nvPr>
            <p:ph type="ftr" sz="quarter" idx="11"/>
          </p:nvPr>
        </p:nvSpPr>
        <p:spPr/>
        <p:txBody>
          <a:bodyPr/>
          <a:lstStyle/>
          <a:p>
            <a:r>
              <a:rPr lang="en-US"/>
              <a:t>© 2021 Darrell Long</a:t>
            </a:r>
          </a:p>
        </p:txBody>
      </p:sp>
      <p:sp>
        <p:nvSpPr>
          <p:cNvPr id="9" name="Slide Number Placeholder 8"/>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53769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C50FBB-8350-504B-8F61-D7E0BF1437C8}" type="datetime3">
              <a:rPr lang="en-US" smtClean="0"/>
              <a:t>27 September 2022</a:t>
            </a:fld>
            <a:endParaRPr lang="en-US"/>
          </a:p>
        </p:txBody>
      </p:sp>
      <p:sp>
        <p:nvSpPr>
          <p:cNvPr id="4" name="Footer Placeholder 3"/>
          <p:cNvSpPr>
            <a:spLocks noGrp="1"/>
          </p:cNvSpPr>
          <p:nvPr>
            <p:ph type="ftr" sz="quarter" idx="11"/>
          </p:nvPr>
        </p:nvSpPr>
        <p:spPr/>
        <p:txBody>
          <a:bodyPr/>
          <a:lstStyle/>
          <a:p>
            <a:r>
              <a:rPr lang="en-US"/>
              <a:t>© 2021 Darrell Long</a:t>
            </a:r>
          </a:p>
        </p:txBody>
      </p:sp>
      <p:sp>
        <p:nvSpPr>
          <p:cNvPr id="5" name="Slide Number Placeholder 4"/>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2121285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DBAA95-ABB1-3647-A035-936989B17B7F}" type="datetime3">
              <a:rPr lang="en-US" smtClean="0"/>
              <a:t>27 September 2022</a:t>
            </a:fld>
            <a:endParaRPr lang="en-US"/>
          </a:p>
        </p:txBody>
      </p:sp>
      <p:sp>
        <p:nvSpPr>
          <p:cNvPr id="3" name="Footer Placeholder 2"/>
          <p:cNvSpPr>
            <a:spLocks noGrp="1"/>
          </p:cNvSpPr>
          <p:nvPr>
            <p:ph type="ftr" sz="quarter" idx="11"/>
          </p:nvPr>
        </p:nvSpPr>
        <p:spPr/>
        <p:txBody>
          <a:bodyPr/>
          <a:lstStyle/>
          <a:p>
            <a:r>
              <a:rPr lang="en-US"/>
              <a:t>© 2021 Darrell Long</a:t>
            </a:r>
          </a:p>
        </p:txBody>
      </p:sp>
      <p:sp>
        <p:nvSpPr>
          <p:cNvPr id="4" name="Slide Number Placeholder 3"/>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203405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7C1DCE-5A62-B64C-9759-442544E7B201}" type="datetime3">
              <a:rPr lang="en-US" smtClean="0"/>
              <a:t>27 September 2022</a:t>
            </a:fld>
            <a:endParaRPr lang="en-US"/>
          </a:p>
        </p:txBody>
      </p:sp>
      <p:sp>
        <p:nvSpPr>
          <p:cNvPr id="6" name="Footer Placeholder 5"/>
          <p:cNvSpPr>
            <a:spLocks noGrp="1"/>
          </p:cNvSpPr>
          <p:nvPr>
            <p:ph type="ftr" sz="quarter" idx="11"/>
          </p:nvPr>
        </p:nvSpPr>
        <p:spPr/>
        <p:txBody>
          <a:bodyPr/>
          <a:lstStyle/>
          <a:p>
            <a:r>
              <a:rPr lang="en-US"/>
              <a:t>© 2021 Darrell Long</a:t>
            </a:r>
          </a:p>
        </p:txBody>
      </p:sp>
      <p:sp>
        <p:nvSpPr>
          <p:cNvPr id="7" name="Slide Number Placeholder 6"/>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1029928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834296-6B41-6A4F-93C3-9DD330BC0005}" type="datetime3">
              <a:rPr lang="en-US" smtClean="0"/>
              <a:t>27 September 2022</a:t>
            </a:fld>
            <a:endParaRPr lang="en-US"/>
          </a:p>
        </p:txBody>
      </p:sp>
      <p:sp>
        <p:nvSpPr>
          <p:cNvPr id="6" name="Footer Placeholder 5"/>
          <p:cNvSpPr>
            <a:spLocks noGrp="1"/>
          </p:cNvSpPr>
          <p:nvPr>
            <p:ph type="ftr" sz="quarter" idx="11"/>
          </p:nvPr>
        </p:nvSpPr>
        <p:spPr/>
        <p:txBody>
          <a:bodyPr/>
          <a:lstStyle/>
          <a:p>
            <a:r>
              <a:rPr lang="en-US"/>
              <a:t>© 2021 Darrell Long</a:t>
            </a:r>
          </a:p>
        </p:txBody>
      </p:sp>
      <p:sp>
        <p:nvSpPr>
          <p:cNvPr id="7" name="Slide Number Placeholder 6"/>
          <p:cNvSpPr>
            <a:spLocks noGrp="1"/>
          </p:cNvSpPr>
          <p:nvPr>
            <p:ph type="sldNum" sz="quarter" idx="12"/>
          </p:nvPr>
        </p:nvSpPr>
        <p:spPr/>
        <p:txBody>
          <a:bodyPr/>
          <a:lstStyle/>
          <a:p>
            <a:fld id="{C839E621-CBEA-FC4C-905A-93C58F9E1BA6}" type="slidenum">
              <a:rPr lang="en-US" smtClean="0"/>
              <a:t>‹#›</a:t>
            </a:fld>
            <a:endParaRPr lang="en-US"/>
          </a:p>
        </p:txBody>
      </p:sp>
    </p:spTree>
    <p:extLst>
      <p:ext uri="{BB962C8B-B14F-4D97-AF65-F5344CB8AC3E}">
        <p14:creationId xmlns:p14="http://schemas.microsoft.com/office/powerpoint/2010/main" val="3808895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E826F5-7D61-B845-A425-A4FF56D5F2B9}" type="datetime3">
              <a:rPr lang="en-US" smtClean="0"/>
              <a:t>27 September 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2021 Darrell Long</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39E621-CBEA-FC4C-905A-93C58F9E1BA6}" type="slidenum">
              <a:rPr lang="en-US" smtClean="0"/>
              <a:t>‹#›</a:t>
            </a:fld>
            <a:endParaRPr lang="en-US"/>
          </a:p>
        </p:txBody>
      </p:sp>
    </p:spTree>
    <p:extLst>
      <p:ext uri="{BB962C8B-B14F-4D97-AF65-F5344CB8AC3E}">
        <p14:creationId xmlns:p14="http://schemas.microsoft.com/office/powerpoint/2010/main" val="2252280886"/>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6.tiff"/></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G"/><Relationship Id="rId1" Type="http://schemas.openxmlformats.org/officeDocument/2006/relationships/slideLayout" Target="../slideLayouts/slideLayout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posing for the camera&#10;&#10;Description automatically generated">
            <a:extLst>
              <a:ext uri="{FF2B5EF4-FFF2-40B4-BE49-F238E27FC236}">
                <a16:creationId xmlns:a16="http://schemas.microsoft.com/office/drawing/2014/main" id="{661E6500-10AA-D64D-82E2-91CF54FAACF1}"/>
              </a:ext>
            </a:extLst>
          </p:cNvPr>
          <p:cNvPicPr>
            <a:picLocks noChangeAspect="1"/>
          </p:cNvPicPr>
          <p:nvPr/>
        </p:nvPicPr>
        <p:blipFill rotWithShape="1">
          <a:blip r:embed="rId2"/>
          <a:srcRect t="27027" b="5406"/>
          <a:stretch/>
        </p:blipFill>
        <p:spPr>
          <a:xfrm>
            <a:off x="-3047" y="10"/>
            <a:ext cx="12191999" cy="6857990"/>
          </a:xfrm>
          <a:prstGeom prst="rect">
            <a:avLst/>
          </a:prstGeom>
        </p:spPr>
      </p:pic>
      <p:sp>
        <p:nvSpPr>
          <p:cNvPr id="5" name="Title 4">
            <a:extLst>
              <a:ext uri="{FF2B5EF4-FFF2-40B4-BE49-F238E27FC236}">
                <a16:creationId xmlns:a16="http://schemas.microsoft.com/office/drawing/2014/main" id="{2925B191-D664-4440-B3A9-2FE496A47BB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On the Nature of Numbers</a:t>
            </a:r>
          </a:p>
        </p:txBody>
      </p:sp>
      <p:sp>
        <p:nvSpPr>
          <p:cNvPr id="6" name="Subtitle 5">
            <a:extLst>
              <a:ext uri="{FF2B5EF4-FFF2-40B4-BE49-F238E27FC236}">
                <a16:creationId xmlns:a16="http://schemas.microsoft.com/office/drawing/2014/main" id="{97079B23-178A-4248-986A-71F5C3C337B0}"/>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Prof. Darrell Long</a:t>
            </a:r>
          </a:p>
          <a:p>
            <a:r>
              <a:rPr lang="en-US">
                <a:solidFill>
                  <a:srgbClr val="FFFFFF"/>
                </a:solidFill>
              </a:rPr>
              <a:t>CSE 13S</a:t>
            </a:r>
          </a:p>
        </p:txBody>
      </p:sp>
      <p:sp>
        <p:nvSpPr>
          <p:cNvPr id="4" name="Date Placeholder 3">
            <a:extLst>
              <a:ext uri="{FF2B5EF4-FFF2-40B4-BE49-F238E27FC236}">
                <a16:creationId xmlns:a16="http://schemas.microsoft.com/office/drawing/2014/main" id="{8F8C3FCE-33F3-B84B-95A7-83D06563B667}"/>
              </a:ext>
            </a:extLst>
          </p:cNvPr>
          <p:cNvSpPr>
            <a:spLocks noGrp="1"/>
          </p:cNvSpPr>
          <p:nvPr>
            <p:ph type="dt" sz="half" idx="10"/>
          </p:nvPr>
        </p:nvSpPr>
        <p:spPr>
          <a:xfrm>
            <a:off x="838200" y="6356350"/>
            <a:ext cx="2743200" cy="365125"/>
          </a:xfrm>
        </p:spPr>
        <p:txBody>
          <a:bodyPr>
            <a:normAutofit/>
          </a:bodyPr>
          <a:lstStyle/>
          <a:p>
            <a:pPr>
              <a:spcAft>
                <a:spcPts val="600"/>
              </a:spcAft>
            </a:pPr>
            <a:fld id="{87E4D46A-C28A-584E-A87D-7577A670C818}" type="datetime3">
              <a:rPr lang="en-US">
                <a:solidFill>
                  <a:srgbClr val="FFFFFF"/>
                </a:solidFill>
              </a:rPr>
              <a:pPr>
                <a:spcAft>
                  <a:spcPts val="600"/>
                </a:spcAft>
              </a:pPr>
              <a:t>27 September 2022</a:t>
            </a:fld>
            <a:endParaRPr lang="en-US">
              <a:solidFill>
                <a:srgbClr val="FFFFFF"/>
              </a:solidFill>
            </a:endParaRPr>
          </a:p>
        </p:txBody>
      </p:sp>
      <p:sp>
        <p:nvSpPr>
          <p:cNvPr id="2" name="Footer Placeholder 1">
            <a:extLst>
              <a:ext uri="{FF2B5EF4-FFF2-40B4-BE49-F238E27FC236}">
                <a16:creationId xmlns:a16="http://schemas.microsoft.com/office/drawing/2014/main" id="{0B32CB28-CBBA-2B4A-8C9E-21198FF7934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 2021 Darrell Long</a:t>
            </a:r>
          </a:p>
        </p:txBody>
      </p:sp>
      <p:sp>
        <p:nvSpPr>
          <p:cNvPr id="3" name="Slide Number Placeholder 2">
            <a:extLst>
              <a:ext uri="{FF2B5EF4-FFF2-40B4-BE49-F238E27FC236}">
                <a16:creationId xmlns:a16="http://schemas.microsoft.com/office/drawing/2014/main" id="{561333C1-5247-5A43-A7DC-315DBD440D1B}"/>
              </a:ext>
            </a:extLst>
          </p:cNvPr>
          <p:cNvSpPr>
            <a:spLocks noGrp="1"/>
          </p:cNvSpPr>
          <p:nvPr>
            <p:ph type="sldNum" sz="quarter" idx="12"/>
          </p:nvPr>
        </p:nvSpPr>
        <p:spPr>
          <a:xfrm>
            <a:off x="8610600" y="6356350"/>
            <a:ext cx="2743200" cy="365125"/>
          </a:xfrm>
        </p:spPr>
        <p:txBody>
          <a:bodyPr>
            <a:normAutofit/>
          </a:bodyPr>
          <a:lstStyle/>
          <a:p>
            <a:pPr>
              <a:spcAft>
                <a:spcPts val="600"/>
              </a:spcAft>
            </a:pPr>
            <a:fld id="{C839E621-CBEA-FC4C-905A-93C58F9E1BA6}" type="slidenum">
              <a:rPr lang="en-US">
                <a:solidFill>
                  <a:srgbClr val="FFFFFF"/>
                </a:solidFill>
              </a:rPr>
              <a:pPr>
                <a:spcAft>
                  <a:spcPts val="600"/>
                </a:spcAft>
              </a:pPr>
              <a:t>1</a:t>
            </a:fld>
            <a:endParaRPr lang="en-US">
              <a:solidFill>
                <a:srgbClr val="FFFFFF"/>
              </a:solidFill>
            </a:endParaRPr>
          </a:p>
        </p:txBody>
      </p:sp>
      <p:sp>
        <p:nvSpPr>
          <p:cNvPr id="8" name="TextBox 7">
            <a:extLst>
              <a:ext uri="{FF2B5EF4-FFF2-40B4-BE49-F238E27FC236}">
                <a16:creationId xmlns:a16="http://schemas.microsoft.com/office/drawing/2014/main" id="{A8B1FB6D-6958-CD40-8C02-6CE53242A3B2}"/>
              </a:ext>
            </a:extLst>
          </p:cNvPr>
          <p:cNvSpPr txBox="1"/>
          <p:nvPr/>
        </p:nvSpPr>
        <p:spPr>
          <a:xfrm>
            <a:off x="8581886" y="5998200"/>
            <a:ext cx="2557110" cy="723275"/>
          </a:xfrm>
          <a:prstGeom prst="rect">
            <a:avLst/>
          </a:prstGeom>
          <a:noFill/>
        </p:spPr>
        <p:txBody>
          <a:bodyPr wrap="none" rtlCol="0">
            <a:spAutoFit/>
          </a:bodyPr>
          <a:lstStyle/>
          <a:p>
            <a:pPr algn="r">
              <a:spcAft>
                <a:spcPts val="600"/>
              </a:spcAft>
            </a:pPr>
            <a:r>
              <a:rPr lang="en-US" dirty="0"/>
              <a:t>Srinivasa Ramanujan</a:t>
            </a:r>
          </a:p>
          <a:p>
            <a:pPr algn="r">
              <a:spcAft>
                <a:spcPts val="600"/>
              </a:spcAft>
            </a:pPr>
            <a:r>
              <a:rPr lang="en-US" i="1" dirty="0"/>
              <a:t>Numbers were his friends</a:t>
            </a:r>
          </a:p>
        </p:txBody>
      </p:sp>
    </p:spTree>
    <p:extLst>
      <p:ext uri="{BB962C8B-B14F-4D97-AF65-F5344CB8AC3E}">
        <p14:creationId xmlns:p14="http://schemas.microsoft.com/office/powerpoint/2010/main" val="983074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35B57B2-16F8-E44E-9179-A082966F85A7}"/>
              </a:ext>
            </a:extLst>
          </p:cNvPr>
          <p:cNvSpPr>
            <a:spLocks noGrp="1"/>
          </p:cNvSpPr>
          <p:nvPr>
            <p:ph type="title"/>
          </p:nvPr>
        </p:nvSpPr>
        <p:spPr>
          <a:xfrm>
            <a:off x="838200" y="365125"/>
            <a:ext cx="10515600" cy="1325563"/>
          </a:xfrm>
        </p:spPr>
        <p:txBody>
          <a:bodyPr>
            <a:normAutofit/>
          </a:bodyPr>
          <a:lstStyle/>
          <a:p>
            <a:r>
              <a:rPr lang="en-US"/>
              <a:t>Specifying an Integer in </a:t>
            </a:r>
            <a:r>
              <a:rPr lang="en-US" b="1"/>
              <a:t>C</a:t>
            </a:r>
          </a:p>
        </p:txBody>
      </p:sp>
      <p:sp>
        <p:nvSpPr>
          <p:cNvPr id="5" name="Date Placeholder 4">
            <a:extLst>
              <a:ext uri="{FF2B5EF4-FFF2-40B4-BE49-F238E27FC236}">
                <a16:creationId xmlns:a16="http://schemas.microsoft.com/office/drawing/2014/main" id="{7D5086F5-C057-3C4E-9CC1-58CA7DBDFF09}"/>
              </a:ext>
            </a:extLst>
          </p:cNvPr>
          <p:cNvSpPr>
            <a:spLocks noGrp="1"/>
          </p:cNvSpPr>
          <p:nvPr>
            <p:ph type="dt" sz="half" idx="10"/>
          </p:nvPr>
        </p:nvSpPr>
        <p:spPr>
          <a:xfrm>
            <a:off x="838200" y="6356350"/>
            <a:ext cx="2743200" cy="365125"/>
          </a:xfrm>
        </p:spPr>
        <p:txBody>
          <a:bodyPr>
            <a:normAutofit/>
          </a:bodyPr>
          <a:lstStyle/>
          <a:p>
            <a:pPr>
              <a:spcAft>
                <a:spcPts val="600"/>
              </a:spcAft>
            </a:pPr>
            <a:fld id="{C6C42F2F-365F-8A44-A526-E54C72B7FD82}" type="datetime3">
              <a:rPr lang="en-US">
                <a:solidFill>
                  <a:schemeClr val="tx1">
                    <a:alpha val="80000"/>
                  </a:schemeClr>
                </a:solidFill>
              </a:rPr>
              <a:pPr>
                <a:spcAft>
                  <a:spcPts val="600"/>
                </a:spcAft>
              </a:pPr>
              <a:t>27 September 2022</a:t>
            </a:fld>
            <a:endParaRPr lang="en-US">
              <a:solidFill>
                <a:schemeClr val="tx1">
                  <a:alpha val="80000"/>
                </a:schemeClr>
              </a:solidFill>
            </a:endParaRPr>
          </a:p>
        </p:txBody>
      </p:sp>
      <p:sp>
        <p:nvSpPr>
          <p:cNvPr id="3" name="Footer Placeholder 2">
            <a:extLst>
              <a:ext uri="{FF2B5EF4-FFF2-40B4-BE49-F238E27FC236}">
                <a16:creationId xmlns:a16="http://schemas.microsoft.com/office/drawing/2014/main" id="{CFDE5D27-8870-2D42-84C1-6E1D3C3FB88E}"/>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solidFill>
                  <a:schemeClr val="tx1">
                    <a:alpha val="80000"/>
                  </a:schemeClr>
                </a:solidFill>
              </a:rPr>
              <a:t>© 2021 Darrell Long</a:t>
            </a:r>
          </a:p>
        </p:txBody>
      </p:sp>
      <p:sp>
        <p:nvSpPr>
          <p:cNvPr id="4" name="Slide Number Placeholder 3">
            <a:extLst>
              <a:ext uri="{FF2B5EF4-FFF2-40B4-BE49-F238E27FC236}">
                <a16:creationId xmlns:a16="http://schemas.microsoft.com/office/drawing/2014/main" id="{4A7EDC57-5C7E-E344-A23A-48730AABBAB2}"/>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C839E621-CBEA-FC4C-905A-93C58F9E1BA6}" type="slidenum">
              <a:rPr lang="en-US">
                <a:solidFill>
                  <a:schemeClr val="tx1">
                    <a:alpha val="80000"/>
                  </a:schemeClr>
                </a:solidFill>
              </a:rPr>
              <a:pPr>
                <a:spcAft>
                  <a:spcPts val="600"/>
                </a:spcAft>
              </a:pPr>
              <a:t>10</a:t>
            </a:fld>
            <a:endParaRPr lang="en-US">
              <a:solidFill>
                <a:schemeClr val="tx1">
                  <a:alpha val="80000"/>
                </a:schemeClr>
              </a:solidFill>
            </a:endParaRPr>
          </a:p>
        </p:txBody>
      </p:sp>
      <p:grpSp>
        <p:nvGrpSpPr>
          <p:cNvPr id="25" name="Group 24">
            <a:extLst>
              <a:ext uri="{FF2B5EF4-FFF2-40B4-BE49-F238E27FC236}">
                <a16:creationId xmlns:a16="http://schemas.microsoft.com/office/drawing/2014/main" id="{F46F0A87-6701-0942-B11B-2BDB1B466133}"/>
              </a:ext>
            </a:extLst>
          </p:cNvPr>
          <p:cNvGrpSpPr/>
          <p:nvPr/>
        </p:nvGrpSpPr>
        <p:grpSpPr>
          <a:xfrm>
            <a:off x="1527897" y="3034248"/>
            <a:ext cx="4433824" cy="1334275"/>
            <a:chOff x="1804070" y="2519028"/>
            <a:chExt cx="4433824" cy="1194264"/>
          </a:xfrm>
        </p:grpSpPr>
        <p:sp>
          <p:nvSpPr>
            <p:cNvPr id="26" name="TextBox 25">
              <a:extLst>
                <a:ext uri="{FF2B5EF4-FFF2-40B4-BE49-F238E27FC236}">
                  <a16:creationId xmlns:a16="http://schemas.microsoft.com/office/drawing/2014/main" id="{CBC83259-6BB7-7E49-976B-8046B943368D}"/>
                </a:ext>
              </a:extLst>
            </p:cNvPr>
            <p:cNvSpPr txBox="1"/>
            <p:nvPr/>
          </p:nvSpPr>
          <p:spPr>
            <a:xfrm>
              <a:off x="1804070" y="2888990"/>
              <a:ext cx="1527411" cy="400110"/>
            </a:xfrm>
            <a:prstGeom prst="rect">
              <a:avLst/>
            </a:prstGeom>
            <a:noFill/>
          </p:spPr>
          <p:txBody>
            <a:bodyPr wrap="square" rtlCol="0">
              <a:spAutoFit/>
            </a:bodyPr>
            <a:lstStyle/>
            <a:p>
              <a:r>
                <a:rPr lang="en-US" sz="2000" dirty="0">
                  <a:latin typeface="Courier" pitchFamily="2" charset="0"/>
                </a:rPr>
                <a:t>unsigned</a:t>
              </a:r>
              <a:endParaRPr lang="en-US" dirty="0">
                <a:latin typeface="Courier" pitchFamily="2" charset="0"/>
              </a:endParaRPr>
            </a:p>
          </p:txBody>
        </p:sp>
        <p:sp>
          <p:nvSpPr>
            <p:cNvPr id="27" name="TextBox 26">
              <a:extLst>
                <a:ext uri="{FF2B5EF4-FFF2-40B4-BE49-F238E27FC236}">
                  <a16:creationId xmlns:a16="http://schemas.microsoft.com/office/drawing/2014/main" id="{7C6938DD-55E1-BF46-ACDB-8D410473AB0E}"/>
                </a:ext>
              </a:extLst>
            </p:cNvPr>
            <p:cNvSpPr txBox="1"/>
            <p:nvPr/>
          </p:nvSpPr>
          <p:spPr>
            <a:xfrm>
              <a:off x="3357154" y="2612571"/>
              <a:ext cx="1606732" cy="1015663"/>
            </a:xfrm>
            <a:prstGeom prst="rect">
              <a:avLst/>
            </a:prstGeom>
            <a:noFill/>
          </p:spPr>
          <p:txBody>
            <a:bodyPr wrap="square" rtlCol="0">
              <a:spAutoFit/>
            </a:bodyPr>
            <a:lstStyle/>
            <a:p>
              <a:r>
                <a:rPr lang="en-US" sz="2000" dirty="0">
                  <a:latin typeface="Courier" pitchFamily="2" charset="0"/>
                </a:rPr>
                <a:t>short</a:t>
              </a:r>
            </a:p>
            <a:p>
              <a:r>
                <a:rPr lang="en-US" sz="2000" dirty="0">
                  <a:latin typeface="Courier" pitchFamily="2" charset="0"/>
                </a:rPr>
                <a:t>long</a:t>
              </a:r>
            </a:p>
            <a:p>
              <a:r>
                <a:rPr lang="en-US" sz="2000" dirty="0">
                  <a:latin typeface="Courier" pitchFamily="2" charset="0"/>
                </a:rPr>
                <a:t>long long</a:t>
              </a:r>
            </a:p>
          </p:txBody>
        </p:sp>
        <p:sp>
          <p:nvSpPr>
            <p:cNvPr id="28" name="TextBox 27">
              <a:extLst>
                <a:ext uri="{FF2B5EF4-FFF2-40B4-BE49-F238E27FC236}">
                  <a16:creationId xmlns:a16="http://schemas.microsoft.com/office/drawing/2014/main" id="{A53C8D01-A614-084E-97BA-DF280749B068}"/>
                </a:ext>
              </a:extLst>
            </p:cNvPr>
            <p:cNvSpPr txBox="1"/>
            <p:nvPr/>
          </p:nvSpPr>
          <p:spPr>
            <a:xfrm>
              <a:off x="5105780" y="2903102"/>
              <a:ext cx="1132114" cy="400110"/>
            </a:xfrm>
            <a:prstGeom prst="rect">
              <a:avLst/>
            </a:prstGeom>
            <a:noFill/>
          </p:spPr>
          <p:txBody>
            <a:bodyPr wrap="square" rtlCol="0">
              <a:spAutoFit/>
            </a:bodyPr>
            <a:lstStyle/>
            <a:p>
              <a:r>
                <a:rPr lang="en-US" sz="2000" dirty="0" err="1">
                  <a:latin typeface="Courier" pitchFamily="2" charset="0"/>
                </a:rPr>
                <a:t>int</a:t>
              </a:r>
              <a:endParaRPr lang="en-US" dirty="0">
                <a:latin typeface="Courier" pitchFamily="2" charset="0"/>
              </a:endParaRPr>
            </a:p>
          </p:txBody>
        </p:sp>
        <p:sp>
          <p:nvSpPr>
            <p:cNvPr id="29" name="Right Brace 28">
              <a:extLst>
                <a:ext uri="{FF2B5EF4-FFF2-40B4-BE49-F238E27FC236}">
                  <a16:creationId xmlns:a16="http://schemas.microsoft.com/office/drawing/2014/main" id="{4B1E0857-3BB9-DD46-9E14-AE207962EF7E}"/>
                </a:ext>
              </a:extLst>
            </p:cNvPr>
            <p:cNvSpPr/>
            <p:nvPr/>
          </p:nvSpPr>
          <p:spPr>
            <a:xfrm>
              <a:off x="3069771" y="2618801"/>
              <a:ext cx="338328" cy="923330"/>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Right Brace 29">
              <a:extLst>
                <a:ext uri="{FF2B5EF4-FFF2-40B4-BE49-F238E27FC236}">
                  <a16:creationId xmlns:a16="http://schemas.microsoft.com/office/drawing/2014/main" id="{B2B9569E-BFE6-4041-8D0A-6BC89853A4F0}"/>
                </a:ext>
              </a:extLst>
            </p:cNvPr>
            <p:cNvSpPr/>
            <p:nvPr/>
          </p:nvSpPr>
          <p:spPr>
            <a:xfrm>
              <a:off x="4831460" y="2519028"/>
              <a:ext cx="274320" cy="1194264"/>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F5B772AB-37E5-3842-8F89-6FFC57D7A0BE}"/>
              </a:ext>
            </a:extLst>
          </p:cNvPr>
          <p:cNvGrpSpPr/>
          <p:nvPr/>
        </p:nvGrpSpPr>
        <p:grpSpPr>
          <a:xfrm>
            <a:off x="1449469" y="4815742"/>
            <a:ext cx="2885094" cy="722166"/>
            <a:chOff x="838200" y="4208506"/>
            <a:chExt cx="2885094" cy="646386"/>
          </a:xfrm>
        </p:grpSpPr>
        <p:sp>
          <p:nvSpPr>
            <p:cNvPr id="32" name="TextBox 31">
              <a:extLst>
                <a:ext uri="{FF2B5EF4-FFF2-40B4-BE49-F238E27FC236}">
                  <a16:creationId xmlns:a16="http://schemas.microsoft.com/office/drawing/2014/main" id="{9EFF15A2-2B3B-784D-B573-A3BD5662A79D}"/>
                </a:ext>
              </a:extLst>
            </p:cNvPr>
            <p:cNvSpPr txBox="1"/>
            <p:nvPr/>
          </p:nvSpPr>
          <p:spPr>
            <a:xfrm>
              <a:off x="838200" y="4347094"/>
              <a:ext cx="1621221" cy="400110"/>
            </a:xfrm>
            <a:prstGeom prst="rect">
              <a:avLst/>
            </a:prstGeom>
            <a:noFill/>
          </p:spPr>
          <p:txBody>
            <a:bodyPr wrap="square" rtlCol="0">
              <a:spAutoFit/>
            </a:bodyPr>
            <a:lstStyle/>
            <a:p>
              <a:r>
                <a:rPr lang="en-US" sz="2000" dirty="0">
                  <a:latin typeface="Courier" pitchFamily="2" charset="0"/>
                </a:rPr>
                <a:t>unsigned</a:t>
              </a:r>
              <a:endParaRPr lang="en-US" dirty="0">
                <a:latin typeface="Courier" pitchFamily="2" charset="0"/>
              </a:endParaRPr>
            </a:p>
          </p:txBody>
        </p:sp>
        <p:sp>
          <p:nvSpPr>
            <p:cNvPr id="33" name="Right Brace 32">
              <a:extLst>
                <a:ext uri="{FF2B5EF4-FFF2-40B4-BE49-F238E27FC236}">
                  <a16:creationId xmlns:a16="http://schemas.microsoft.com/office/drawing/2014/main" id="{98A022A4-80AB-1A42-8A0C-BFCA88660955}"/>
                </a:ext>
              </a:extLst>
            </p:cNvPr>
            <p:cNvSpPr/>
            <p:nvPr/>
          </p:nvSpPr>
          <p:spPr>
            <a:xfrm>
              <a:off x="2248988" y="4208506"/>
              <a:ext cx="210433" cy="646386"/>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1A8F7246-B9DF-B84D-BF6D-C9A6C862AF1C}"/>
                </a:ext>
              </a:extLst>
            </p:cNvPr>
            <p:cNvSpPr txBox="1"/>
            <p:nvPr/>
          </p:nvSpPr>
          <p:spPr>
            <a:xfrm>
              <a:off x="2475187" y="4345441"/>
              <a:ext cx="1248107" cy="400110"/>
            </a:xfrm>
            <a:prstGeom prst="rect">
              <a:avLst/>
            </a:prstGeom>
            <a:noFill/>
          </p:spPr>
          <p:txBody>
            <a:bodyPr wrap="square" rtlCol="0">
              <a:spAutoFit/>
            </a:bodyPr>
            <a:lstStyle/>
            <a:p>
              <a:r>
                <a:rPr lang="en-US" sz="2000" dirty="0">
                  <a:latin typeface="Courier" pitchFamily="2" charset="0"/>
                </a:rPr>
                <a:t>char</a:t>
              </a:r>
              <a:endParaRPr lang="en-US" dirty="0">
                <a:latin typeface="Courier" pitchFamily="2" charset="0"/>
              </a:endParaRPr>
            </a:p>
          </p:txBody>
        </p:sp>
      </p:grpSp>
      <p:sp>
        <p:nvSpPr>
          <p:cNvPr id="35" name="TextBox 34">
            <a:extLst>
              <a:ext uri="{FF2B5EF4-FFF2-40B4-BE49-F238E27FC236}">
                <a16:creationId xmlns:a16="http://schemas.microsoft.com/office/drawing/2014/main" id="{4C715EC0-28BB-8748-B89E-10FC3BE6E40F}"/>
              </a:ext>
            </a:extLst>
          </p:cNvPr>
          <p:cNvSpPr txBox="1"/>
          <p:nvPr/>
        </p:nvSpPr>
        <p:spPr>
          <a:xfrm>
            <a:off x="7265591" y="1912422"/>
            <a:ext cx="4265621" cy="3785652"/>
          </a:xfrm>
          <a:prstGeom prst="rect">
            <a:avLst/>
          </a:prstGeom>
          <a:noFill/>
        </p:spPr>
        <p:txBody>
          <a:bodyPr wrap="square" rtlCol="0">
            <a:spAutoFit/>
          </a:bodyPr>
          <a:lstStyle/>
          <a:p>
            <a:r>
              <a:rPr lang="en-US" sz="2400" dirty="0">
                <a:latin typeface="Courier" pitchFamily="2" charset="0"/>
              </a:rPr>
              <a:t>char</a:t>
            </a:r>
          </a:p>
          <a:p>
            <a:r>
              <a:rPr lang="en-US" sz="2400" dirty="0">
                <a:latin typeface="Courier" pitchFamily="2" charset="0"/>
              </a:rPr>
              <a:t>unsigned char</a:t>
            </a:r>
          </a:p>
          <a:p>
            <a:r>
              <a:rPr lang="en-US" sz="2400" dirty="0" err="1">
                <a:latin typeface="Courier" pitchFamily="2" charset="0"/>
              </a:rPr>
              <a:t>int</a:t>
            </a:r>
            <a:endParaRPr lang="en-US" sz="2400" dirty="0">
              <a:latin typeface="Courier" pitchFamily="2" charset="0"/>
            </a:endParaRPr>
          </a:p>
          <a:p>
            <a:r>
              <a:rPr lang="en-US" sz="2400" dirty="0">
                <a:latin typeface="Courier" pitchFamily="2" charset="0"/>
              </a:rPr>
              <a:t>unsigned </a:t>
            </a:r>
            <a:r>
              <a:rPr lang="en-US" sz="2400" dirty="0" err="1">
                <a:latin typeface="Courier" pitchFamily="2" charset="0"/>
              </a:rPr>
              <a:t>int</a:t>
            </a:r>
            <a:endParaRPr lang="en-US" sz="2400" dirty="0">
              <a:latin typeface="Courier" pitchFamily="2" charset="0"/>
            </a:endParaRPr>
          </a:p>
          <a:p>
            <a:r>
              <a:rPr lang="en-US" sz="2400" dirty="0">
                <a:latin typeface="Courier" pitchFamily="2" charset="0"/>
              </a:rPr>
              <a:t>short </a:t>
            </a:r>
            <a:r>
              <a:rPr lang="en-US" sz="2400" dirty="0" err="1">
                <a:latin typeface="Courier" pitchFamily="2" charset="0"/>
              </a:rPr>
              <a:t>int</a:t>
            </a:r>
            <a:endParaRPr lang="en-US" sz="2400" dirty="0">
              <a:latin typeface="Courier" pitchFamily="2" charset="0"/>
            </a:endParaRPr>
          </a:p>
          <a:p>
            <a:r>
              <a:rPr lang="en-US" sz="2400" dirty="0">
                <a:latin typeface="Courier" pitchFamily="2" charset="0"/>
              </a:rPr>
              <a:t>unsigned short </a:t>
            </a:r>
            <a:r>
              <a:rPr lang="en-US" sz="2400" dirty="0" err="1">
                <a:latin typeface="Courier" pitchFamily="2" charset="0"/>
              </a:rPr>
              <a:t>int</a:t>
            </a:r>
            <a:endParaRPr lang="en-US" sz="2400" dirty="0">
              <a:latin typeface="Courier" pitchFamily="2" charset="0"/>
            </a:endParaRPr>
          </a:p>
          <a:p>
            <a:r>
              <a:rPr lang="en-US" sz="2400" dirty="0">
                <a:latin typeface="Courier" pitchFamily="2" charset="0"/>
              </a:rPr>
              <a:t>long </a:t>
            </a:r>
            <a:r>
              <a:rPr lang="en-US" sz="2400" dirty="0" err="1">
                <a:latin typeface="Courier" pitchFamily="2" charset="0"/>
              </a:rPr>
              <a:t>int</a:t>
            </a:r>
            <a:endParaRPr lang="en-US" sz="2400" dirty="0">
              <a:latin typeface="Courier" pitchFamily="2" charset="0"/>
            </a:endParaRPr>
          </a:p>
          <a:p>
            <a:r>
              <a:rPr lang="en-US" sz="2400" dirty="0">
                <a:latin typeface="Courier" pitchFamily="2" charset="0"/>
              </a:rPr>
              <a:t>unsigned long </a:t>
            </a:r>
            <a:r>
              <a:rPr lang="en-US" sz="2400" dirty="0" err="1">
                <a:latin typeface="Courier" pitchFamily="2" charset="0"/>
              </a:rPr>
              <a:t>int</a:t>
            </a:r>
            <a:endParaRPr lang="en-US" sz="2400" dirty="0">
              <a:latin typeface="Courier" pitchFamily="2" charset="0"/>
            </a:endParaRPr>
          </a:p>
          <a:p>
            <a:r>
              <a:rPr lang="en-US" sz="2400" dirty="0">
                <a:latin typeface="Courier" pitchFamily="2" charset="0"/>
              </a:rPr>
              <a:t>long long </a:t>
            </a:r>
            <a:r>
              <a:rPr lang="en-US" sz="2400" dirty="0" err="1">
                <a:latin typeface="Courier" pitchFamily="2" charset="0"/>
              </a:rPr>
              <a:t>int</a:t>
            </a:r>
            <a:endParaRPr lang="en-US" sz="2400" dirty="0">
              <a:latin typeface="Courier" pitchFamily="2" charset="0"/>
            </a:endParaRPr>
          </a:p>
          <a:p>
            <a:r>
              <a:rPr lang="en-US" sz="2400" dirty="0">
                <a:latin typeface="Courier" pitchFamily="2" charset="0"/>
              </a:rPr>
              <a:t>unsigned long long </a:t>
            </a:r>
            <a:r>
              <a:rPr lang="en-US" sz="2400" dirty="0" err="1">
                <a:latin typeface="Courier" pitchFamily="2" charset="0"/>
              </a:rPr>
              <a:t>int</a:t>
            </a:r>
            <a:endParaRPr lang="en-US" sz="2400" dirty="0">
              <a:latin typeface="Courier" pitchFamily="2" charset="0"/>
            </a:endParaRPr>
          </a:p>
        </p:txBody>
      </p:sp>
    </p:spTree>
    <p:extLst>
      <p:ext uri="{BB962C8B-B14F-4D97-AF65-F5344CB8AC3E}">
        <p14:creationId xmlns:p14="http://schemas.microsoft.com/office/powerpoint/2010/main" val="1302674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143D23-182C-2045-BBEA-F414710B2C99}"/>
              </a:ext>
            </a:extLst>
          </p:cNvPr>
          <p:cNvSpPr>
            <a:spLocks noGrp="1"/>
          </p:cNvSpPr>
          <p:nvPr>
            <p:ph type="title"/>
          </p:nvPr>
        </p:nvSpPr>
        <p:spPr>
          <a:xfrm>
            <a:off x="838200" y="672747"/>
            <a:ext cx="10515600" cy="71555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C</a:t>
            </a:r>
            <a:r>
              <a:rPr lang="en-US" sz="3200" kern="1200">
                <a:solidFill>
                  <a:schemeClr val="bg1"/>
                </a:solidFill>
                <a:latin typeface="+mj-lt"/>
                <a:ea typeface="+mj-ea"/>
                <a:cs typeface="+mj-cs"/>
              </a:rPr>
              <a:t> Integer Data Types</a:t>
            </a:r>
          </a:p>
        </p:txBody>
      </p:sp>
      <p:sp>
        <p:nvSpPr>
          <p:cNvPr id="6" name="Date Placeholder 5">
            <a:extLst>
              <a:ext uri="{FF2B5EF4-FFF2-40B4-BE49-F238E27FC236}">
                <a16:creationId xmlns:a16="http://schemas.microsoft.com/office/drawing/2014/main" id="{2BDACBF3-09B3-B940-8DB8-66C5D0F114FB}"/>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184C149A-7BB2-CD49-9F57-75B392B2CF10}" type="datetime3">
              <a:rPr lang="en-US">
                <a:solidFill>
                  <a:prstClr val="black">
                    <a:tint val="75000"/>
                  </a:prstClr>
                </a:solidFill>
              </a:rPr>
              <a:pPr defTabSz="914400">
                <a:spcAft>
                  <a:spcPts val="600"/>
                </a:spcAft>
              </a:pPr>
              <a:t>27 September 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720EAE79-E414-5746-BF86-7C03B1BF339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a:solidFill>
                  <a:prstClr val="black">
                    <a:tint val="75000"/>
                  </a:prstClr>
                </a:solidFill>
                <a:latin typeface="+mn-lt"/>
                <a:ea typeface="+mn-ea"/>
                <a:cs typeface="+mn-cs"/>
              </a:rPr>
              <a:t>© 2021 Darrell Long</a:t>
            </a:r>
          </a:p>
        </p:txBody>
      </p:sp>
      <p:sp>
        <p:nvSpPr>
          <p:cNvPr id="4" name="Slide Number Placeholder 3">
            <a:extLst>
              <a:ext uri="{FF2B5EF4-FFF2-40B4-BE49-F238E27FC236}">
                <a16:creationId xmlns:a16="http://schemas.microsoft.com/office/drawing/2014/main" id="{EB0E7784-A25F-D94F-907D-A9E742F4D12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C839E621-CBEA-FC4C-905A-93C58F9E1BA6}" type="slidenum">
              <a:rPr lang="en-US">
                <a:solidFill>
                  <a:prstClr val="black">
                    <a:tint val="75000"/>
                  </a:prstClr>
                </a:solidFill>
              </a:rPr>
              <a:pPr defTabSz="914400">
                <a:spcAft>
                  <a:spcPts val="600"/>
                </a:spcAft>
              </a:pPr>
              <a:t>11</a:t>
            </a:fld>
            <a:endParaRPr lang="en-US">
              <a:solidFill>
                <a:prstClr val="black">
                  <a:tint val="75000"/>
                </a:prstClr>
              </a:solidFill>
            </a:endParaRPr>
          </a:p>
        </p:txBody>
      </p:sp>
      <p:graphicFrame>
        <p:nvGraphicFramePr>
          <p:cNvPr id="5" name="Content Placeholder 4">
            <a:extLst>
              <a:ext uri="{FF2B5EF4-FFF2-40B4-BE49-F238E27FC236}">
                <a16:creationId xmlns:a16="http://schemas.microsoft.com/office/drawing/2014/main" id="{1BB32046-6EA7-EF4E-9D3A-982217035308}"/>
              </a:ext>
            </a:extLst>
          </p:cNvPr>
          <p:cNvGraphicFramePr>
            <a:graphicFrameLocks noGrp="1"/>
          </p:cNvGraphicFramePr>
          <p:nvPr>
            <p:ph sz="half" idx="1"/>
            <p:extLst>
              <p:ext uri="{D42A27DB-BD31-4B8C-83A1-F6EECF244321}">
                <p14:modId xmlns:p14="http://schemas.microsoft.com/office/powerpoint/2010/main" val="3881594134"/>
              </p:ext>
            </p:extLst>
          </p:nvPr>
        </p:nvGraphicFramePr>
        <p:xfrm>
          <a:off x="1088617" y="2166938"/>
          <a:ext cx="10014766" cy="3457578"/>
        </p:xfrm>
        <a:graphic>
          <a:graphicData uri="http://schemas.openxmlformats.org/drawingml/2006/table">
            <a:tbl>
              <a:tblPr firstRow="1" bandRow="1">
                <a:tableStyleId>{9D7B26C5-4107-4FEC-AEDC-1716B250A1EF}</a:tableStyleId>
              </a:tblPr>
              <a:tblGrid>
                <a:gridCol w="4124293">
                  <a:extLst>
                    <a:ext uri="{9D8B030D-6E8A-4147-A177-3AD203B41FA5}">
                      <a16:colId xmlns:a16="http://schemas.microsoft.com/office/drawing/2014/main" val="2517925683"/>
                    </a:ext>
                  </a:extLst>
                </a:gridCol>
                <a:gridCol w="5890473">
                  <a:extLst>
                    <a:ext uri="{9D8B030D-6E8A-4147-A177-3AD203B41FA5}">
                      <a16:colId xmlns:a16="http://schemas.microsoft.com/office/drawing/2014/main" val="1993371499"/>
                    </a:ext>
                  </a:extLst>
                </a:gridCol>
              </a:tblGrid>
              <a:tr h="576263">
                <a:tc>
                  <a:txBody>
                    <a:bodyPr/>
                    <a:lstStyle/>
                    <a:p>
                      <a:r>
                        <a:rPr lang="en-US" sz="2700"/>
                        <a:t>Name</a:t>
                      </a:r>
                    </a:p>
                  </a:txBody>
                  <a:tcPr marL="136949" marR="136949" marT="68475" marB="68475"/>
                </a:tc>
                <a:tc>
                  <a:txBody>
                    <a:bodyPr/>
                    <a:lstStyle/>
                    <a:p>
                      <a:r>
                        <a:rPr lang="en-US" sz="2700"/>
                        <a:t>Size</a:t>
                      </a:r>
                    </a:p>
                  </a:txBody>
                  <a:tcPr marL="136949" marR="136949" marT="68475" marB="68475"/>
                </a:tc>
                <a:extLst>
                  <a:ext uri="{0D108BD9-81ED-4DB2-BD59-A6C34878D82A}">
                    <a16:rowId xmlns:a16="http://schemas.microsoft.com/office/drawing/2014/main" val="212211608"/>
                  </a:ext>
                </a:extLst>
              </a:tr>
              <a:tr h="576263">
                <a:tc>
                  <a:txBody>
                    <a:bodyPr/>
                    <a:lstStyle/>
                    <a:p>
                      <a:r>
                        <a:rPr lang="en-US" sz="2700">
                          <a:latin typeface="Courier" pitchFamily="2" charset="0"/>
                        </a:rPr>
                        <a:t>char</a:t>
                      </a:r>
                    </a:p>
                  </a:txBody>
                  <a:tcPr marL="136949" marR="136949" marT="68475" marB="68475"/>
                </a:tc>
                <a:tc>
                  <a:txBody>
                    <a:bodyPr/>
                    <a:lstStyle/>
                    <a:p>
                      <a:r>
                        <a:rPr lang="en-US" sz="2700"/>
                        <a:t>Usually 8 bits</a:t>
                      </a:r>
                    </a:p>
                  </a:txBody>
                  <a:tcPr marL="136949" marR="136949" marT="68475" marB="68475"/>
                </a:tc>
                <a:extLst>
                  <a:ext uri="{0D108BD9-81ED-4DB2-BD59-A6C34878D82A}">
                    <a16:rowId xmlns:a16="http://schemas.microsoft.com/office/drawing/2014/main" val="2849365751"/>
                  </a:ext>
                </a:extLst>
              </a:tr>
              <a:tr h="576263">
                <a:tc>
                  <a:txBody>
                    <a:bodyPr/>
                    <a:lstStyle/>
                    <a:p>
                      <a:r>
                        <a:rPr lang="en-US" sz="2700">
                          <a:latin typeface="Courier" pitchFamily="2" charset="0"/>
                        </a:rPr>
                        <a:t>short</a:t>
                      </a:r>
                    </a:p>
                  </a:txBody>
                  <a:tcPr marL="136949" marR="136949" marT="68475" marB="68475"/>
                </a:tc>
                <a:tc>
                  <a:txBody>
                    <a:bodyPr/>
                    <a:lstStyle/>
                    <a:p>
                      <a:r>
                        <a:rPr lang="en-US" sz="2700"/>
                        <a:t>Usually 16 bits</a:t>
                      </a:r>
                    </a:p>
                  </a:txBody>
                  <a:tcPr marL="136949" marR="136949" marT="68475" marB="68475"/>
                </a:tc>
                <a:extLst>
                  <a:ext uri="{0D108BD9-81ED-4DB2-BD59-A6C34878D82A}">
                    <a16:rowId xmlns:a16="http://schemas.microsoft.com/office/drawing/2014/main" val="4010191754"/>
                  </a:ext>
                </a:extLst>
              </a:tr>
              <a:tr h="576263">
                <a:tc>
                  <a:txBody>
                    <a:bodyPr/>
                    <a:lstStyle/>
                    <a:p>
                      <a:r>
                        <a:rPr lang="en-US" sz="2700">
                          <a:latin typeface="Courier" pitchFamily="2" charset="0"/>
                        </a:rPr>
                        <a:t>int</a:t>
                      </a:r>
                    </a:p>
                  </a:txBody>
                  <a:tcPr marL="136949" marR="136949" marT="68475" marB="68475"/>
                </a:tc>
                <a:tc>
                  <a:txBody>
                    <a:bodyPr/>
                    <a:lstStyle/>
                    <a:p>
                      <a:r>
                        <a:rPr lang="en-US" sz="2700"/>
                        <a:t>At least 16 bits</a:t>
                      </a:r>
                    </a:p>
                  </a:txBody>
                  <a:tcPr marL="136949" marR="136949" marT="68475" marB="68475"/>
                </a:tc>
                <a:extLst>
                  <a:ext uri="{0D108BD9-81ED-4DB2-BD59-A6C34878D82A}">
                    <a16:rowId xmlns:a16="http://schemas.microsoft.com/office/drawing/2014/main" val="3586078989"/>
                  </a:ext>
                </a:extLst>
              </a:tr>
              <a:tr h="576263">
                <a:tc>
                  <a:txBody>
                    <a:bodyPr/>
                    <a:lstStyle/>
                    <a:p>
                      <a:r>
                        <a:rPr lang="en-US" sz="2700">
                          <a:latin typeface="Courier" pitchFamily="2" charset="0"/>
                        </a:rPr>
                        <a:t>long</a:t>
                      </a:r>
                    </a:p>
                  </a:txBody>
                  <a:tcPr marL="136949" marR="136949" marT="68475" marB="68475"/>
                </a:tc>
                <a:tc>
                  <a:txBody>
                    <a:bodyPr/>
                    <a:lstStyle/>
                    <a:p>
                      <a:r>
                        <a:rPr lang="en-US" sz="2700"/>
                        <a:t>At least 32 bits</a:t>
                      </a:r>
                    </a:p>
                  </a:txBody>
                  <a:tcPr marL="136949" marR="136949" marT="68475" marB="68475"/>
                </a:tc>
                <a:extLst>
                  <a:ext uri="{0D108BD9-81ED-4DB2-BD59-A6C34878D82A}">
                    <a16:rowId xmlns:a16="http://schemas.microsoft.com/office/drawing/2014/main" val="2605737137"/>
                  </a:ext>
                </a:extLst>
              </a:tr>
              <a:tr h="576263">
                <a:tc>
                  <a:txBody>
                    <a:bodyPr/>
                    <a:lstStyle/>
                    <a:p>
                      <a:r>
                        <a:rPr lang="en-US" sz="2700">
                          <a:latin typeface="Courier" pitchFamily="2" charset="0"/>
                        </a:rPr>
                        <a:t>long long</a:t>
                      </a:r>
                    </a:p>
                  </a:txBody>
                  <a:tcPr marL="136949" marR="136949" marT="68475" marB="68475"/>
                </a:tc>
                <a:tc>
                  <a:txBody>
                    <a:bodyPr/>
                    <a:lstStyle/>
                    <a:p>
                      <a:r>
                        <a:rPr lang="en-US" sz="2700"/>
                        <a:t>Probably 64 bits</a:t>
                      </a:r>
                    </a:p>
                  </a:txBody>
                  <a:tcPr marL="136949" marR="136949" marT="68475" marB="68475"/>
                </a:tc>
                <a:extLst>
                  <a:ext uri="{0D108BD9-81ED-4DB2-BD59-A6C34878D82A}">
                    <a16:rowId xmlns:a16="http://schemas.microsoft.com/office/drawing/2014/main" val="3850369380"/>
                  </a:ext>
                </a:extLst>
              </a:tr>
            </a:tbl>
          </a:graphicData>
        </a:graphic>
      </p:graphicFrame>
    </p:spTree>
    <p:extLst>
      <p:ext uri="{BB962C8B-B14F-4D97-AF65-F5344CB8AC3E}">
        <p14:creationId xmlns:p14="http://schemas.microsoft.com/office/powerpoint/2010/main" val="1944776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A79558-EE8C-C347-8828-6C50B5BADE19}"/>
              </a:ext>
            </a:extLst>
          </p:cNvPr>
          <p:cNvSpPr>
            <a:spLocks noGrp="1"/>
          </p:cNvSpPr>
          <p:nvPr>
            <p:ph type="title"/>
          </p:nvPr>
        </p:nvSpPr>
        <p:spPr>
          <a:xfrm>
            <a:off x="838200" y="672747"/>
            <a:ext cx="10515600" cy="715556"/>
          </a:xfrm>
        </p:spPr>
        <p:txBody>
          <a:bodyPr vert="horz" lIns="91440" tIns="45720" rIns="91440" bIns="45720" rtlCol="0" anchor="ctr">
            <a:normAutofit/>
          </a:bodyPr>
          <a:lstStyle/>
          <a:p>
            <a:pPr algn="ctr"/>
            <a:r>
              <a:rPr lang="en-US" sz="3200" kern="1200">
                <a:solidFill>
                  <a:schemeClr val="bg1"/>
                </a:solidFill>
                <a:latin typeface="+mj-lt"/>
                <a:ea typeface="+mj-ea"/>
                <a:cs typeface="+mj-cs"/>
              </a:rPr>
              <a:t>#include &lt;stdint.h&gt;</a:t>
            </a:r>
          </a:p>
        </p:txBody>
      </p:sp>
      <p:sp>
        <p:nvSpPr>
          <p:cNvPr id="6" name="Date Placeholder 5">
            <a:extLst>
              <a:ext uri="{FF2B5EF4-FFF2-40B4-BE49-F238E27FC236}">
                <a16:creationId xmlns:a16="http://schemas.microsoft.com/office/drawing/2014/main" id="{F880EBF2-0A46-6A47-9D76-401A37DA77CD}"/>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0C885E1C-3E54-2E46-9B6A-89BD6835BA7F}" type="datetime3">
              <a:rPr lang="en-US">
                <a:solidFill>
                  <a:prstClr val="black">
                    <a:tint val="75000"/>
                  </a:prstClr>
                </a:solidFill>
              </a:rPr>
              <a:pPr defTabSz="914400">
                <a:spcAft>
                  <a:spcPts val="600"/>
                </a:spcAft>
              </a:pPr>
              <a:t>27 September 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C07CB7C7-3722-144A-A09A-978864FC7C9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pPr>
            <a:r>
              <a:rPr lang="en-US" kern="1200">
                <a:solidFill>
                  <a:prstClr val="black">
                    <a:tint val="75000"/>
                  </a:prstClr>
                </a:solidFill>
                <a:latin typeface="+mn-lt"/>
                <a:ea typeface="+mn-ea"/>
                <a:cs typeface="+mn-cs"/>
              </a:rPr>
              <a:t>© 2021 Darrell Long</a:t>
            </a:r>
          </a:p>
        </p:txBody>
      </p:sp>
      <p:sp>
        <p:nvSpPr>
          <p:cNvPr id="4" name="Slide Number Placeholder 3">
            <a:extLst>
              <a:ext uri="{FF2B5EF4-FFF2-40B4-BE49-F238E27FC236}">
                <a16:creationId xmlns:a16="http://schemas.microsoft.com/office/drawing/2014/main" id="{AD1E5E49-6D96-BB49-B407-34810189592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C839E621-CBEA-FC4C-905A-93C58F9E1BA6}" type="slidenum">
              <a:rPr lang="en-US">
                <a:solidFill>
                  <a:prstClr val="black">
                    <a:tint val="75000"/>
                  </a:prstClr>
                </a:solidFill>
              </a:rPr>
              <a:pPr defTabSz="914400">
                <a:spcAft>
                  <a:spcPts val="600"/>
                </a:spcAft>
              </a:pPr>
              <a:t>12</a:t>
            </a:fld>
            <a:endParaRPr lang="en-US">
              <a:solidFill>
                <a:prstClr val="black">
                  <a:tint val="75000"/>
                </a:prstClr>
              </a:solidFill>
            </a:endParaRPr>
          </a:p>
        </p:txBody>
      </p:sp>
      <p:graphicFrame>
        <p:nvGraphicFramePr>
          <p:cNvPr id="5" name="Content Placeholder 4">
            <a:extLst>
              <a:ext uri="{FF2B5EF4-FFF2-40B4-BE49-F238E27FC236}">
                <a16:creationId xmlns:a16="http://schemas.microsoft.com/office/drawing/2014/main" id="{4CF77A75-55F1-5C4C-9459-B7634138660A}"/>
              </a:ext>
            </a:extLst>
          </p:cNvPr>
          <p:cNvGraphicFramePr>
            <a:graphicFrameLocks noGrp="1"/>
          </p:cNvGraphicFramePr>
          <p:nvPr>
            <p:ph sz="half" idx="1"/>
            <p:extLst>
              <p:ext uri="{D42A27DB-BD31-4B8C-83A1-F6EECF244321}">
                <p14:modId xmlns:p14="http://schemas.microsoft.com/office/powerpoint/2010/main" val="3003666020"/>
              </p:ext>
            </p:extLst>
          </p:nvPr>
        </p:nvGraphicFramePr>
        <p:xfrm>
          <a:off x="838200" y="2291670"/>
          <a:ext cx="10515601" cy="3208115"/>
        </p:xfrm>
        <a:graphic>
          <a:graphicData uri="http://schemas.openxmlformats.org/drawingml/2006/table">
            <a:tbl>
              <a:tblPr firstRow="1" bandRow="1">
                <a:noFill/>
                <a:tableStyleId>{616DA210-FB5B-4158-B5E0-FEB733F419BA}</a:tableStyleId>
              </a:tblPr>
              <a:tblGrid>
                <a:gridCol w="3706232">
                  <a:extLst>
                    <a:ext uri="{9D8B030D-6E8A-4147-A177-3AD203B41FA5}">
                      <a16:colId xmlns:a16="http://schemas.microsoft.com/office/drawing/2014/main" val="600239685"/>
                    </a:ext>
                  </a:extLst>
                </a:gridCol>
                <a:gridCol w="3994018">
                  <a:extLst>
                    <a:ext uri="{9D8B030D-6E8A-4147-A177-3AD203B41FA5}">
                      <a16:colId xmlns:a16="http://schemas.microsoft.com/office/drawing/2014/main" val="1214932190"/>
                    </a:ext>
                  </a:extLst>
                </a:gridCol>
                <a:gridCol w="2815351">
                  <a:extLst>
                    <a:ext uri="{9D8B030D-6E8A-4147-A177-3AD203B41FA5}">
                      <a16:colId xmlns:a16="http://schemas.microsoft.com/office/drawing/2014/main" val="2684698306"/>
                    </a:ext>
                  </a:extLst>
                </a:gridCol>
              </a:tblGrid>
              <a:tr h="641623">
                <a:tc>
                  <a:txBody>
                    <a:bodyPr/>
                    <a:lstStyle/>
                    <a:p>
                      <a:pPr algn="ctr"/>
                      <a:r>
                        <a:rPr lang="en-US" sz="1900" b="1">
                          <a:solidFill>
                            <a:srgbClr val="FFFFFF"/>
                          </a:solidFill>
                        </a:rPr>
                        <a:t>Signed</a:t>
                      </a:r>
                    </a:p>
                  </a:txBody>
                  <a:tcPr marL="270152" marR="162092" marT="162092" marB="162092">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lnTlToBr w="12700" cmpd="sng">
                      <a:noFill/>
                      <a:prstDash val="solid"/>
                    </a:lnTlToBr>
                    <a:lnBlToTr w="12700" cmpd="sng">
                      <a:noFill/>
                      <a:prstDash val="solid"/>
                    </a:lnBlToTr>
                    <a:solidFill>
                      <a:srgbClr val="636B68">
                        <a:alpha val="69804"/>
                      </a:srgbClr>
                    </a:solidFill>
                  </a:tcPr>
                </a:tc>
                <a:tc>
                  <a:txBody>
                    <a:bodyPr/>
                    <a:lstStyle/>
                    <a:p>
                      <a:pPr algn="ctr"/>
                      <a:r>
                        <a:rPr lang="en-US" sz="1900" b="1">
                          <a:solidFill>
                            <a:srgbClr val="FFFFFF"/>
                          </a:solidFill>
                        </a:rPr>
                        <a:t>Unsigned</a:t>
                      </a:r>
                    </a:p>
                  </a:txBody>
                  <a:tcPr marL="270152" marR="162092" marT="162092" marB="162092">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lnTlToBr w="12700" cmpd="sng">
                      <a:noFill/>
                      <a:prstDash val="solid"/>
                    </a:lnTlToBr>
                    <a:lnBlToTr w="12700" cmpd="sng">
                      <a:noFill/>
                      <a:prstDash val="solid"/>
                    </a:lnBlToTr>
                    <a:solidFill>
                      <a:srgbClr val="636B68">
                        <a:alpha val="69804"/>
                      </a:srgbClr>
                    </a:solidFill>
                  </a:tcPr>
                </a:tc>
                <a:tc>
                  <a:txBody>
                    <a:bodyPr/>
                    <a:lstStyle/>
                    <a:p>
                      <a:pPr algn="ctr"/>
                      <a:r>
                        <a:rPr lang="en-US" sz="1900" b="1">
                          <a:solidFill>
                            <a:srgbClr val="FFFFFF"/>
                          </a:solidFill>
                        </a:rPr>
                        <a:t>Size</a:t>
                      </a:r>
                    </a:p>
                  </a:txBody>
                  <a:tcPr marL="270152" marR="162092" marT="162092" marB="162092">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lnTlToBr w="12700" cmpd="sng">
                      <a:noFill/>
                      <a:prstDash val="solid"/>
                    </a:lnTlToBr>
                    <a:lnBlToTr w="12700" cmpd="sng">
                      <a:noFill/>
                      <a:prstDash val="solid"/>
                    </a:lnBlToTr>
                    <a:solidFill>
                      <a:srgbClr val="636B68">
                        <a:alpha val="69804"/>
                      </a:srgbClr>
                    </a:solidFill>
                  </a:tcPr>
                </a:tc>
                <a:extLst>
                  <a:ext uri="{0D108BD9-81ED-4DB2-BD59-A6C34878D82A}">
                    <a16:rowId xmlns:a16="http://schemas.microsoft.com/office/drawing/2014/main" val="3843306586"/>
                  </a:ext>
                </a:extLst>
              </a:tr>
              <a:tr h="641623">
                <a:tc>
                  <a:txBody>
                    <a:bodyPr/>
                    <a:lstStyle/>
                    <a:p>
                      <a:r>
                        <a:rPr lang="en-US" sz="1900">
                          <a:solidFill>
                            <a:schemeClr val="tx1">
                              <a:lumMod val="85000"/>
                              <a:lumOff val="15000"/>
                            </a:schemeClr>
                          </a:solidFill>
                          <a:latin typeface="Courier" pitchFamily="2" charset="0"/>
                        </a:rPr>
                        <a:t>int8_t</a:t>
                      </a:r>
                    </a:p>
                  </a:txBody>
                  <a:tcPr marL="270152" marR="162092" marT="162092" marB="162092">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tc>
                  <a:txBody>
                    <a:bodyPr/>
                    <a:lstStyle/>
                    <a:p>
                      <a:r>
                        <a:rPr lang="en-US" sz="1900">
                          <a:solidFill>
                            <a:schemeClr val="tx1">
                              <a:lumMod val="85000"/>
                              <a:lumOff val="15000"/>
                            </a:schemeClr>
                          </a:solidFill>
                          <a:latin typeface="Courier" pitchFamily="2" charset="0"/>
                        </a:rPr>
                        <a:t>uint8_t</a:t>
                      </a:r>
                    </a:p>
                  </a:txBody>
                  <a:tcPr marL="270152" marR="162092" marT="162092" marB="1620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tc>
                  <a:txBody>
                    <a:bodyPr/>
                    <a:lstStyle/>
                    <a:p>
                      <a:r>
                        <a:rPr lang="en-US" sz="1900">
                          <a:solidFill>
                            <a:schemeClr val="tx1">
                              <a:lumMod val="85000"/>
                              <a:lumOff val="15000"/>
                            </a:schemeClr>
                          </a:solidFill>
                        </a:rPr>
                        <a:t>8 bits</a:t>
                      </a:r>
                    </a:p>
                  </a:txBody>
                  <a:tcPr marL="270152" marR="162092" marT="162092" marB="162092">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extLst>
                  <a:ext uri="{0D108BD9-81ED-4DB2-BD59-A6C34878D82A}">
                    <a16:rowId xmlns:a16="http://schemas.microsoft.com/office/drawing/2014/main" val="4170367370"/>
                  </a:ext>
                </a:extLst>
              </a:tr>
              <a:tr h="641623">
                <a:tc>
                  <a:txBody>
                    <a:bodyPr/>
                    <a:lstStyle/>
                    <a:p>
                      <a:r>
                        <a:rPr lang="en-US" sz="1900">
                          <a:solidFill>
                            <a:schemeClr val="tx1">
                              <a:lumMod val="85000"/>
                              <a:lumOff val="15000"/>
                            </a:schemeClr>
                          </a:solidFill>
                          <a:latin typeface="Courier" pitchFamily="2" charset="0"/>
                        </a:rPr>
                        <a:t>int16_t</a:t>
                      </a:r>
                    </a:p>
                  </a:txBody>
                  <a:tcPr marL="270152" marR="162092" marT="162092" marB="162092">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30196"/>
                      </a:srgbClr>
                    </a:solidFill>
                  </a:tcPr>
                </a:tc>
                <a:tc>
                  <a:txBody>
                    <a:bodyPr/>
                    <a:lstStyle/>
                    <a:p>
                      <a:r>
                        <a:rPr lang="en-US" sz="1900">
                          <a:solidFill>
                            <a:schemeClr val="tx1">
                              <a:lumMod val="85000"/>
                              <a:lumOff val="15000"/>
                            </a:schemeClr>
                          </a:solidFill>
                          <a:latin typeface="Courier" pitchFamily="2" charset="0"/>
                        </a:rPr>
                        <a:t>uint16_t</a:t>
                      </a:r>
                    </a:p>
                  </a:txBody>
                  <a:tcPr marL="270152" marR="162092" marT="162092" marB="1620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30196"/>
                      </a:srgbClr>
                    </a:solidFill>
                  </a:tcPr>
                </a:tc>
                <a:tc>
                  <a:txBody>
                    <a:bodyPr/>
                    <a:lstStyle/>
                    <a:p>
                      <a:r>
                        <a:rPr lang="en-US" sz="1900">
                          <a:solidFill>
                            <a:schemeClr val="tx1">
                              <a:lumMod val="85000"/>
                              <a:lumOff val="15000"/>
                            </a:schemeClr>
                          </a:solidFill>
                        </a:rPr>
                        <a:t>16 bits</a:t>
                      </a:r>
                    </a:p>
                  </a:txBody>
                  <a:tcPr marL="270152" marR="162092" marT="162092" marB="162092">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30196"/>
                      </a:srgbClr>
                    </a:solidFill>
                  </a:tcPr>
                </a:tc>
                <a:extLst>
                  <a:ext uri="{0D108BD9-81ED-4DB2-BD59-A6C34878D82A}">
                    <a16:rowId xmlns:a16="http://schemas.microsoft.com/office/drawing/2014/main" val="1768799523"/>
                  </a:ext>
                </a:extLst>
              </a:tr>
              <a:tr h="641623">
                <a:tc>
                  <a:txBody>
                    <a:bodyPr/>
                    <a:lstStyle/>
                    <a:p>
                      <a:r>
                        <a:rPr lang="en-US" sz="1900">
                          <a:solidFill>
                            <a:schemeClr val="tx1">
                              <a:lumMod val="85000"/>
                              <a:lumOff val="15000"/>
                            </a:schemeClr>
                          </a:solidFill>
                          <a:latin typeface="Courier" pitchFamily="2" charset="0"/>
                        </a:rPr>
                        <a:t>int32_t</a:t>
                      </a:r>
                    </a:p>
                  </a:txBody>
                  <a:tcPr marL="270152" marR="162092" marT="162092" marB="162092">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tc>
                  <a:txBody>
                    <a:bodyPr/>
                    <a:lstStyle/>
                    <a:p>
                      <a:r>
                        <a:rPr lang="en-US" sz="1900">
                          <a:solidFill>
                            <a:schemeClr val="tx1">
                              <a:lumMod val="85000"/>
                              <a:lumOff val="15000"/>
                            </a:schemeClr>
                          </a:solidFill>
                          <a:latin typeface="Courier" pitchFamily="2" charset="0"/>
                        </a:rPr>
                        <a:t>uint32_t</a:t>
                      </a:r>
                    </a:p>
                  </a:txBody>
                  <a:tcPr marL="270152" marR="162092" marT="162092" marB="1620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tc>
                  <a:txBody>
                    <a:bodyPr/>
                    <a:lstStyle/>
                    <a:p>
                      <a:r>
                        <a:rPr lang="en-US" sz="1900">
                          <a:solidFill>
                            <a:schemeClr val="tx1">
                              <a:lumMod val="85000"/>
                              <a:lumOff val="15000"/>
                            </a:schemeClr>
                          </a:solidFill>
                        </a:rPr>
                        <a:t>32 bits</a:t>
                      </a:r>
                    </a:p>
                  </a:txBody>
                  <a:tcPr marL="270152" marR="162092" marT="162092" marB="162092">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extLst>
                  <a:ext uri="{0D108BD9-81ED-4DB2-BD59-A6C34878D82A}">
                    <a16:rowId xmlns:a16="http://schemas.microsoft.com/office/drawing/2014/main" val="26128492"/>
                  </a:ext>
                </a:extLst>
              </a:tr>
              <a:tr h="641623">
                <a:tc>
                  <a:txBody>
                    <a:bodyPr/>
                    <a:lstStyle/>
                    <a:p>
                      <a:r>
                        <a:rPr lang="en-US" sz="1900">
                          <a:solidFill>
                            <a:schemeClr val="tx1">
                              <a:lumMod val="85000"/>
                              <a:lumOff val="15000"/>
                            </a:schemeClr>
                          </a:solidFill>
                          <a:latin typeface="Courier" pitchFamily="2" charset="0"/>
                        </a:rPr>
                        <a:t>int64_t</a:t>
                      </a:r>
                    </a:p>
                  </a:txBody>
                  <a:tcPr marL="270152" marR="162092" marT="162092" marB="162092">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lnTlToBr w="12700" cmpd="sng">
                      <a:noFill/>
                      <a:prstDash val="solid"/>
                    </a:lnTlToBr>
                    <a:lnBlToTr w="12700" cmpd="sng">
                      <a:noFill/>
                      <a:prstDash val="solid"/>
                    </a:lnBlToTr>
                    <a:solidFill>
                      <a:srgbClr val="878E8B">
                        <a:alpha val="30196"/>
                      </a:srgbClr>
                    </a:solidFill>
                  </a:tcPr>
                </a:tc>
                <a:tc>
                  <a:txBody>
                    <a:bodyPr/>
                    <a:lstStyle/>
                    <a:p>
                      <a:r>
                        <a:rPr lang="en-US" sz="1900">
                          <a:solidFill>
                            <a:schemeClr val="tx1">
                              <a:lumMod val="85000"/>
                              <a:lumOff val="15000"/>
                            </a:schemeClr>
                          </a:solidFill>
                          <a:latin typeface="Courier" pitchFamily="2" charset="0"/>
                        </a:rPr>
                        <a:t>uint64_t</a:t>
                      </a:r>
                    </a:p>
                  </a:txBody>
                  <a:tcPr marL="270152" marR="162092" marT="162092" marB="162092">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lnTlToBr w="12700" cmpd="sng">
                      <a:noFill/>
                      <a:prstDash val="solid"/>
                    </a:lnTlToBr>
                    <a:lnBlToTr w="12700" cmpd="sng">
                      <a:noFill/>
                      <a:prstDash val="solid"/>
                    </a:lnBlToTr>
                    <a:solidFill>
                      <a:srgbClr val="878E8B">
                        <a:alpha val="30196"/>
                      </a:srgbClr>
                    </a:solidFill>
                  </a:tcPr>
                </a:tc>
                <a:tc>
                  <a:txBody>
                    <a:bodyPr/>
                    <a:lstStyle/>
                    <a:p>
                      <a:r>
                        <a:rPr lang="en-US" sz="1900">
                          <a:solidFill>
                            <a:schemeClr val="tx1">
                              <a:lumMod val="85000"/>
                              <a:lumOff val="15000"/>
                            </a:schemeClr>
                          </a:solidFill>
                        </a:rPr>
                        <a:t>64 bits</a:t>
                      </a:r>
                    </a:p>
                  </a:txBody>
                  <a:tcPr marL="270152" marR="162092" marT="162092" marB="162092">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lnTlToBr w="12700" cmpd="sng">
                      <a:noFill/>
                      <a:prstDash val="solid"/>
                    </a:lnTlToBr>
                    <a:lnBlToTr w="12700" cmpd="sng">
                      <a:noFill/>
                      <a:prstDash val="solid"/>
                    </a:lnBlToTr>
                    <a:solidFill>
                      <a:srgbClr val="878E8B">
                        <a:alpha val="30196"/>
                      </a:srgbClr>
                    </a:solidFill>
                  </a:tcPr>
                </a:tc>
                <a:extLst>
                  <a:ext uri="{0D108BD9-81ED-4DB2-BD59-A6C34878D82A}">
                    <a16:rowId xmlns:a16="http://schemas.microsoft.com/office/drawing/2014/main" val="2992667762"/>
                  </a:ext>
                </a:extLst>
              </a:tr>
            </a:tbl>
          </a:graphicData>
        </a:graphic>
      </p:graphicFrame>
    </p:spTree>
    <p:extLst>
      <p:ext uri="{BB962C8B-B14F-4D97-AF65-F5344CB8AC3E}">
        <p14:creationId xmlns:p14="http://schemas.microsoft.com/office/powerpoint/2010/main" val="3934282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0C5A4B-4801-CE47-A4BE-CB9E123162C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Let’s ask Linux!</a:t>
            </a:r>
          </a:p>
        </p:txBody>
      </p:sp>
      <p:pic>
        <p:nvPicPr>
          <p:cNvPr id="8" name="Content Placeholder 7" descr="A screenshot of a cell phone&#10;&#10;Description automatically generated">
            <a:extLst>
              <a:ext uri="{FF2B5EF4-FFF2-40B4-BE49-F238E27FC236}">
                <a16:creationId xmlns:a16="http://schemas.microsoft.com/office/drawing/2014/main" id="{1DFB0774-B0DB-D449-9783-292BB1673E2C}"/>
              </a:ext>
            </a:extLst>
          </p:cNvPr>
          <p:cNvPicPr>
            <a:picLocks noGrp="1" noChangeAspect="1"/>
          </p:cNvPicPr>
          <p:nvPr>
            <p:ph idx="1"/>
          </p:nvPr>
        </p:nvPicPr>
        <p:blipFill>
          <a:blip r:embed="rId2"/>
          <a:stretch>
            <a:fillRect/>
          </a:stretch>
        </p:blipFill>
        <p:spPr>
          <a:xfrm>
            <a:off x="3618485" y="293414"/>
            <a:ext cx="8446023" cy="6271172"/>
          </a:xfrm>
          <a:prstGeom prst="rect">
            <a:avLst/>
          </a:prstGeom>
        </p:spPr>
      </p:pic>
      <p:sp>
        <p:nvSpPr>
          <p:cNvPr id="4" name="Date Placeholder 3">
            <a:extLst>
              <a:ext uri="{FF2B5EF4-FFF2-40B4-BE49-F238E27FC236}">
                <a16:creationId xmlns:a16="http://schemas.microsoft.com/office/drawing/2014/main" id="{2965D951-E76B-E440-BB17-4185B46890FE}"/>
              </a:ext>
            </a:extLst>
          </p:cNvPr>
          <p:cNvSpPr>
            <a:spLocks noGrp="1"/>
          </p:cNvSpPr>
          <p:nvPr>
            <p:ph type="dt" sz="half" idx="10"/>
          </p:nvPr>
        </p:nvSpPr>
        <p:spPr/>
        <p:txBody>
          <a:bodyPr/>
          <a:lstStyle/>
          <a:p>
            <a:fld id="{582476CD-9275-F547-948A-1881397B00DB}" type="datetime3">
              <a:rPr lang="en-US" smtClean="0">
                <a:solidFill>
                  <a:schemeClr val="tx1"/>
                </a:solidFill>
              </a:rPr>
              <a:t>27 September 2022</a:t>
            </a:fld>
            <a:endParaRPr lang="en-US" dirty="0">
              <a:solidFill>
                <a:schemeClr val="tx1"/>
              </a:solidFill>
            </a:endParaRPr>
          </a:p>
        </p:txBody>
      </p:sp>
      <p:sp>
        <p:nvSpPr>
          <p:cNvPr id="2" name="Footer Placeholder 1">
            <a:extLst>
              <a:ext uri="{FF2B5EF4-FFF2-40B4-BE49-F238E27FC236}">
                <a16:creationId xmlns:a16="http://schemas.microsoft.com/office/drawing/2014/main" id="{99F3DB2E-8C3B-7A4A-AF59-6A87E9B3BAAB}"/>
              </a:ext>
            </a:extLst>
          </p:cNvPr>
          <p:cNvSpPr>
            <a:spLocks noGrp="1"/>
          </p:cNvSpPr>
          <p:nvPr>
            <p:ph type="ftr" sz="quarter" idx="11"/>
          </p:nvPr>
        </p:nvSpPr>
        <p:spPr/>
        <p:txBody>
          <a:bodyPr/>
          <a:lstStyle/>
          <a:p>
            <a:r>
              <a:rPr lang="en-US"/>
              <a:t>© 2021 Darrell Long</a:t>
            </a:r>
          </a:p>
        </p:txBody>
      </p:sp>
      <p:sp>
        <p:nvSpPr>
          <p:cNvPr id="3" name="Slide Number Placeholder 2">
            <a:extLst>
              <a:ext uri="{FF2B5EF4-FFF2-40B4-BE49-F238E27FC236}">
                <a16:creationId xmlns:a16="http://schemas.microsoft.com/office/drawing/2014/main" id="{2D91960B-F5A3-BD46-B949-A7073BDFDE5A}"/>
              </a:ext>
            </a:extLst>
          </p:cNvPr>
          <p:cNvSpPr>
            <a:spLocks noGrp="1"/>
          </p:cNvSpPr>
          <p:nvPr>
            <p:ph type="sldNum" sz="quarter" idx="12"/>
          </p:nvPr>
        </p:nvSpPr>
        <p:spPr/>
        <p:txBody>
          <a:bodyPr/>
          <a:lstStyle/>
          <a:p>
            <a:fld id="{C839E621-CBEA-FC4C-905A-93C58F9E1BA6}" type="slidenum">
              <a:rPr lang="en-US" smtClean="0"/>
              <a:t>13</a:t>
            </a:fld>
            <a:endParaRPr lang="en-US"/>
          </a:p>
        </p:txBody>
      </p:sp>
      <p:sp>
        <p:nvSpPr>
          <p:cNvPr id="9" name="TextBox 8">
            <a:extLst>
              <a:ext uri="{FF2B5EF4-FFF2-40B4-BE49-F238E27FC236}">
                <a16:creationId xmlns:a16="http://schemas.microsoft.com/office/drawing/2014/main" id="{6884A51F-64EB-924C-AEA9-4B092F78D5C5}"/>
              </a:ext>
            </a:extLst>
          </p:cNvPr>
          <p:cNvSpPr txBox="1"/>
          <p:nvPr/>
        </p:nvSpPr>
        <p:spPr>
          <a:xfrm>
            <a:off x="8046450" y="1064396"/>
            <a:ext cx="1308538" cy="307777"/>
          </a:xfrm>
          <a:prstGeom prst="rect">
            <a:avLst/>
          </a:prstGeom>
          <a:noFill/>
        </p:spPr>
        <p:txBody>
          <a:bodyPr wrap="square" rtlCol="0">
            <a:spAutoFit/>
          </a:bodyPr>
          <a:lstStyle/>
          <a:p>
            <a:r>
              <a:rPr lang="en-US" sz="1400" dirty="0">
                <a:solidFill>
                  <a:schemeClr val="bg1"/>
                </a:solidFill>
              </a:rPr>
              <a:t>Standard I/O</a:t>
            </a:r>
          </a:p>
        </p:txBody>
      </p:sp>
      <p:sp>
        <p:nvSpPr>
          <p:cNvPr id="12" name="TextBox 11">
            <a:extLst>
              <a:ext uri="{FF2B5EF4-FFF2-40B4-BE49-F238E27FC236}">
                <a16:creationId xmlns:a16="http://schemas.microsoft.com/office/drawing/2014/main" id="{427474CC-93D5-F54E-9C3D-4599A611D991}"/>
              </a:ext>
            </a:extLst>
          </p:cNvPr>
          <p:cNvSpPr txBox="1"/>
          <p:nvPr/>
        </p:nvSpPr>
        <p:spPr>
          <a:xfrm>
            <a:off x="5342135" y="1640213"/>
            <a:ext cx="1528927" cy="307777"/>
          </a:xfrm>
          <a:prstGeom prst="rect">
            <a:avLst/>
          </a:prstGeom>
          <a:noFill/>
        </p:spPr>
        <p:txBody>
          <a:bodyPr wrap="square" rtlCol="0">
            <a:spAutoFit/>
          </a:bodyPr>
          <a:lstStyle/>
          <a:p>
            <a:r>
              <a:rPr lang="en-US" sz="1400" dirty="0">
                <a:solidFill>
                  <a:schemeClr val="bg1"/>
                </a:solidFill>
              </a:rPr>
              <a:t>Print to the screen</a:t>
            </a:r>
          </a:p>
        </p:txBody>
      </p:sp>
      <p:sp>
        <p:nvSpPr>
          <p:cNvPr id="14" name="TextBox 13">
            <a:extLst>
              <a:ext uri="{FF2B5EF4-FFF2-40B4-BE49-F238E27FC236}">
                <a16:creationId xmlns:a16="http://schemas.microsoft.com/office/drawing/2014/main" id="{363872D8-0A12-5148-AAF4-4489B24E8DD1}"/>
              </a:ext>
            </a:extLst>
          </p:cNvPr>
          <p:cNvSpPr txBox="1"/>
          <p:nvPr/>
        </p:nvSpPr>
        <p:spPr>
          <a:xfrm>
            <a:off x="7534238" y="1640212"/>
            <a:ext cx="1528926" cy="307777"/>
          </a:xfrm>
          <a:prstGeom prst="rect">
            <a:avLst/>
          </a:prstGeom>
          <a:noFill/>
        </p:spPr>
        <p:txBody>
          <a:bodyPr wrap="square" rtlCol="0">
            <a:spAutoFit/>
          </a:bodyPr>
          <a:lstStyle/>
          <a:p>
            <a:r>
              <a:rPr lang="en-US" sz="1400" dirty="0">
                <a:solidFill>
                  <a:schemeClr val="bg1"/>
                </a:solidFill>
              </a:rPr>
              <a:t>How many bytes?</a:t>
            </a:r>
          </a:p>
        </p:txBody>
      </p:sp>
      <p:sp>
        <p:nvSpPr>
          <p:cNvPr id="16" name="TextBox 15">
            <a:extLst>
              <a:ext uri="{FF2B5EF4-FFF2-40B4-BE49-F238E27FC236}">
                <a16:creationId xmlns:a16="http://schemas.microsoft.com/office/drawing/2014/main" id="{3F3701C4-5E15-5D4D-A3F9-723FD76F5C22}"/>
              </a:ext>
            </a:extLst>
          </p:cNvPr>
          <p:cNvSpPr txBox="1"/>
          <p:nvPr/>
        </p:nvSpPr>
        <p:spPr>
          <a:xfrm>
            <a:off x="9379740" y="2554612"/>
            <a:ext cx="1528925" cy="307777"/>
          </a:xfrm>
          <a:prstGeom prst="rect">
            <a:avLst/>
          </a:prstGeom>
          <a:noFill/>
        </p:spPr>
        <p:txBody>
          <a:bodyPr wrap="square" rtlCol="0">
            <a:spAutoFit/>
          </a:bodyPr>
          <a:lstStyle/>
          <a:p>
            <a:r>
              <a:rPr lang="en-US" sz="1400" dirty="0">
                <a:solidFill>
                  <a:schemeClr val="bg1"/>
                </a:solidFill>
              </a:rPr>
              <a:t>Bytes have 8 bits</a:t>
            </a:r>
          </a:p>
        </p:txBody>
      </p:sp>
      <p:cxnSp>
        <p:nvCxnSpPr>
          <p:cNvPr id="11" name="Straight Arrow Connector 10">
            <a:extLst>
              <a:ext uri="{FF2B5EF4-FFF2-40B4-BE49-F238E27FC236}">
                <a16:creationId xmlns:a16="http://schemas.microsoft.com/office/drawing/2014/main" id="{4FF9F80E-FD13-B44D-9B95-14EB83A1622D}"/>
              </a:ext>
            </a:extLst>
          </p:cNvPr>
          <p:cNvCxnSpPr>
            <a:cxnSpLocks/>
          </p:cNvCxnSpPr>
          <p:nvPr/>
        </p:nvCxnSpPr>
        <p:spPr>
          <a:xfrm flipH="1">
            <a:off x="7583215" y="1249817"/>
            <a:ext cx="494767"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2AD419A-B467-3D46-BCD7-C1702F1E797F}"/>
              </a:ext>
            </a:extLst>
          </p:cNvPr>
          <p:cNvCxnSpPr/>
          <p:nvPr/>
        </p:nvCxnSpPr>
        <p:spPr>
          <a:xfrm flipH="1">
            <a:off x="4335517" y="1794100"/>
            <a:ext cx="1006618" cy="280263"/>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3A2610E-DF60-5F41-B419-9D50C71B7493}"/>
              </a:ext>
            </a:extLst>
          </p:cNvPr>
          <p:cNvCxnSpPr/>
          <p:nvPr/>
        </p:nvCxnSpPr>
        <p:spPr>
          <a:xfrm flipH="1">
            <a:off x="7097113" y="1794100"/>
            <a:ext cx="486102" cy="280263"/>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BEA4D68-7604-6E4A-8D60-8DA6DC05AB1E}"/>
              </a:ext>
            </a:extLst>
          </p:cNvPr>
          <p:cNvCxnSpPr>
            <a:stCxn id="16" idx="1"/>
          </p:cNvCxnSpPr>
          <p:nvPr/>
        </p:nvCxnSpPr>
        <p:spPr>
          <a:xfrm flipH="1" flipV="1">
            <a:off x="8576441" y="2301766"/>
            <a:ext cx="803299" cy="406735"/>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490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descr="Computer code representation.">
            <a:extLst>
              <a:ext uri="{FF2B5EF4-FFF2-40B4-BE49-F238E27FC236}">
                <a16:creationId xmlns:a16="http://schemas.microsoft.com/office/drawing/2014/main" id="{F3F50567-A75D-48F8-B33B-16DAEA657EE4}"/>
              </a:ext>
            </a:extLst>
          </p:cNvPr>
          <p:cNvPicPr>
            <a:picLocks noChangeAspect="1"/>
          </p:cNvPicPr>
          <p:nvPr/>
        </p:nvPicPr>
        <p:blipFill rotWithShape="1">
          <a:blip r:embed="rId2">
            <a:alphaModFix amt="35000"/>
          </a:blip>
          <a:srcRect l="445"/>
          <a:stretch/>
        </p:blipFill>
        <p:spPr>
          <a:xfrm>
            <a:off x="20" y="1"/>
            <a:ext cx="12191980" cy="6857999"/>
          </a:xfrm>
          <a:prstGeom prst="rect">
            <a:avLst/>
          </a:prstGeom>
        </p:spPr>
      </p:pic>
      <p:sp>
        <p:nvSpPr>
          <p:cNvPr id="2" name="Title 1">
            <a:extLst>
              <a:ext uri="{FF2B5EF4-FFF2-40B4-BE49-F238E27FC236}">
                <a16:creationId xmlns:a16="http://schemas.microsoft.com/office/drawing/2014/main" id="{A68144FB-9DDB-924A-BD7A-8051AA026723}"/>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Binary Arithmetic</a:t>
            </a:r>
          </a:p>
        </p:txBody>
      </p:sp>
      <p:cxnSp>
        <p:nvCxnSpPr>
          <p:cNvPr id="17" name="Straight Connector 1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B6B38C-69EC-4840-8068-23DFAD1A8ABC}"/>
                  </a:ext>
                </a:extLst>
              </p:cNvPr>
              <p:cNvSpPr>
                <a:spLocks noGrp="1"/>
              </p:cNvSpPr>
              <p:nvPr>
                <p:ph idx="1"/>
              </p:nvPr>
            </p:nvSpPr>
            <p:spPr>
              <a:xfrm>
                <a:off x="5155379" y="1065862"/>
                <a:ext cx="5744685" cy="4726276"/>
              </a:xfrm>
            </p:spPr>
            <p:txBody>
              <a:bodyPr anchor="ctr">
                <a:normAutofit/>
              </a:bodyPr>
              <a:lstStyle/>
              <a:p>
                <a:pPr marL="0" indent="0">
                  <a:buNone/>
                </a:pPr>
                <a:r>
                  <a:rPr lang="en-US" sz="1700" dirty="0">
                    <a:solidFill>
                      <a:srgbClr val="FFFFFF"/>
                    </a:solidFill>
                  </a:rPr>
                  <a:t>Binary arithmetic is just like normal arithmetic, except you have only two digits (bits): </a:t>
                </a:r>
                <a14:m>
                  <m:oMath xmlns:m="http://schemas.openxmlformats.org/officeDocument/2006/math">
                    <m:r>
                      <a:rPr lang="en-US" sz="1700" i="1">
                        <a:solidFill>
                          <a:srgbClr val="FFFFFF"/>
                        </a:solidFill>
                        <a:latin typeface="Cambria Math" panose="02040503050406030204" pitchFamily="18" charset="0"/>
                      </a:rPr>
                      <m:t>0</m:t>
                    </m:r>
                  </m:oMath>
                </a14:m>
                <a:r>
                  <a:rPr lang="en-US" sz="1700" dirty="0">
                    <a:solidFill>
                      <a:srgbClr val="FFFFFF"/>
                    </a:solidFill>
                  </a:rPr>
                  <a:t> and </a:t>
                </a:r>
                <a14:m>
                  <m:oMath xmlns:m="http://schemas.openxmlformats.org/officeDocument/2006/math">
                    <m:r>
                      <a:rPr lang="en-US" sz="1700" i="1">
                        <a:solidFill>
                          <a:srgbClr val="FFFFFF"/>
                        </a:solidFill>
                        <a:latin typeface="Cambria Math" panose="02040503050406030204" pitchFamily="18" charset="0"/>
                      </a:rPr>
                      <m:t>1</m:t>
                    </m:r>
                  </m:oMath>
                </a14:m>
                <a:r>
                  <a:rPr lang="en-US" sz="1700" dirty="0">
                    <a:solidFill>
                      <a:srgbClr val="FFFFFF"/>
                    </a:solidFill>
                  </a:rPr>
                  <a:t>.</a:t>
                </a:r>
              </a:p>
              <a:p>
                <a:pPr marL="0" indent="0">
                  <a:buNone/>
                </a:pPr>
                <a:r>
                  <a:rPr lang="en-US" sz="1700" dirty="0">
                    <a:solidFill>
                      <a:srgbClr val="FFFFFF"/>
                    </a:solidFill>
                  </a:rPr>
                  <a:t>Addition works as you would expect:</a:t>
                </a:r>
              </a:p>
              <a:p>
                <a:pPr lvl="1"/>
                <a14:m>
                  <m:oMath xmlns:m="http://schemas.openxmlformats.org/officeDocument/2006/math">
                    <m:r>
                      <a:rPr lang="en-US" sz="1700" b="0" i="1">
                        <a:solidFill>
                          <a:srgbClr val="FFFFFF"/>
                        </a:solidFill>
                        <a:latin typeface="Cambria Math" panose="02040503050406030204" pitchFamily="18" charset="0"/>
                      </a:rPr>
                      <m:t>0+0=0</m:t>
                    </m:r>
                  </m:oMath>
                </a14:m>
                <a:endParaRPr lang="en-US" sz="1700" b="0" dirty="0">
                  <a:solidFill>
                    <a:srgbClr val="FFFFFF"/>
                  </a:solidFill>
                </a:endParaRPr>
              </a:p>
              <a:p>
                <a:pPr lvl="1"/>
                <a14:m>
                  <m:oMath xmlns:m="http://schemas.openxmlformats.org/officeDocument/2006/math">
                    <m:r>
                      <a:rPr lang="en-US" sz="1700" b="0" i="1">
                        <a:solidFill>
                          <a:srgbClr val="FFFFFF"/>
                        </a:solidFill>
                        <a:latin typeface="Cambria Math" panose="02040503050406030204" pitchFamily="18" charset="0"/>
                      </a:rPr>
                      <m:t>1+0=1</m:t>
                    </m:r>
                  </m:oMath>
                </a14:m>
                <a:endParaRPr lang="en-US" sz="1700" b="0" dirty="0">
                  <a:solidFill>
                    <a:srgbClr val="FFFFFF"/>
                  </a:solidFill>
                </a:endParaRPr>
              </a:p>
              <a:p>
                <a:pPr lvl="1"/>
                <a14:m>
                  <m:oMath xmlns:m="http://schemas.openxmlformats.org/officeDocument/2006/math">
                    <m:r>
                      <a:rPr lang="en-US" sz="1700" b="0" i="1">
                        <a:solidFill>
                          <a:srgbClr val="FFFFFF"/>
                        </a:solidFill>
                        <a:latin typeface="Cambria Math" panose="02040503050406030204" pitchFamily="18" charset="0"/>
                      </a:rPr>
                      <m:t>1+1=10</m:t>
                    </m:r>
                  </m:oMath>
                </a14:m>
                <a:r>
                  <a:rPr lang="en-US" sz="1700" dirty="0">
                    <a:solidFill>
                      <a:srgbClr val="FFFFFF"/>
                    </a:solidFill>
                  </a:rPr>
                  <a:t> or we might say, “</a:t>
                </a:r>
                <a14:m>
                  <m:oMath xmlns:m="http://schemas.openxmlformats.org/officeDocument/2006/math">
                    <m:r>
                      <a:rPr lang="en-US" sz="1700" b="0" i="1">
                        <a:solidFill>
                          <a:srgbClr val="FFFFFF"/>
                        </a:solidFill>
                        <a:latin typeface="Cambria Math" panose="02040503050406030204" pitchFamily="18" charset="0"/>
                      </a:rPr>
                      <m:t>0</m:t>
                    </m:r>
                  </m:oMath>
                </a14:m>
                <a:r>
                  <a:rPr lang="en-US" sz="1700" dirty="0">
                    <a:solidFill>
                      <a:srgbClr val="FFFFFF"/>
                    </a:solidFill>
                  </a:rPr>
                  <a:t> carry the </a:t>
                </a:r>
                <a14:m>
                  <m:oMath xmlns:m="http://schemas.openxmlformats.org/officeDocument/2006/math">
                    <m:r>
                      <a:rPr lang="en-US" sz="1700" b="0" i="1">
                        <a:solidFill>
                          <a:srgbClr val="FFFFFF"/>
                        </a:solidFill>
                        <a:latin typeface="Cambria Math" panose="02040503050406030204" pitchFamily="18" charset="0"/>
                      </a:rPr>
                      <m:t>1</m:t>
                    </m:r>
                  </m:oMath>
                </a14:m>
                <a:r>
                  <a:rPr lang="en-US" sz="1700" dirty="0">
                    <a:solidFill>
                      <a:srgbClr val="FFFFFF"/>
                    </a:solidFill>
                  </a:rPr>
                  <a:t>”</a:t>
                </a:r>
              </a:p>
              <a:p>
                <a:pPr lvl="1"/>
                <a:endParaRPr lang="en-US" sz="1700" dirty="0">
                  <a:solidFill>
                    <a:srgbClr val="FFFFFF"/>
                  </a:solidFill>
                </a:endParaRPr>
              </a:p>
              <a:p>
                <a:pPr marL="0" indent="0">
                  <a:buNone/>
                </a:pPr>
                <a:r>
                  <a:rPr lang="en-US" sz="1700" dirty="0">
                    <a:solidFill>
                      <a:srgbClr val="FFFFFF"/>
                    </a:solidFill>
                  </a:rPr>
                  <a:t>Multiplication is even simpler:</a:t>
                </a:r>
              </a:p>
              <a:p>
                <a:pPr lvl="1"/>
                <a14:m>
                  <m:oMath xmlns:m="http://schemas.openxmlformats.org/officeDocument/2006/math">
                    <m:r>
                      <a:rPr lang="en-US" sz="1700" b="0" i="1">
                        <a:solidFill>
                          <a:srgbClr val="FFFFFF"/>
                        </a:solidFill>
                        <a:latin typeface="Cambria Math" panose="02040503050406030204" pitchFamily="18" charset="0"/>
                      </a:rPr>
                      <m:t>0</m:t>
                    </m:r>
                    <m:r>
                      <a:rPr lang="en-US" sz="1700" b="0" i="1">
                        <a:solidFill>
                          <a:srgbClr val="FFFFFF"/>
                        </a:solidFill>
                        <a:latin typeface="Cambria Math" panose="02040503050406030204" pitchFamily="18" charset="0"/>
                        <a:ea typeface="Cambria Math" panose="02040503050406030204" pitchFamily="18" charset="0"/>
                      </a:rPr>
                      <m:t>×0=0</m:t>
                    </m:r>
                  </m:oMath>
                </a14:m>
                <a:endParaRPr lang="en-US" sz="1700" b="0" dirty="0">
                  <a:solidFill>
                    <a:srgbClr val="FFFFFF"/>
                  </a:solidFill>
                  <a:ea typeface="Cambria Math" panose="02040503050406030204" pitchFamily="18" charset="0"/>
                </a:endParaRPr>
              </a:p>
              <a:p>
                <a:pPr lvl="1"/>
                <a14:m>
                  <m:oMath xmlns:m="http://schemas.openxmlformats.org/officeDocument/2006/math">
                    <m:r>
                      <a:rPr lang="en-US" sz="1700" b="0" i="1">
                        <a:solidFill>
                          <a:srgbClr val="FFFFFF"/>
                        </a:solidFill>
                        <a:latin typeface="Cambria Math" panose="02040503050406030204" pitchFamily="18" charset="0"/>
                      </a:rPr>
                      <m:t>1</m:t>
                    </m:r>
                    <m:r>
                      <a:rPr lang="en-US" sz="1700" b="0" i="1">
                        <a:solidFill>
                          <a:srgbClr val="FFFFFF"/>
                        </a:solidFill>
                        <a:latin typeface="Cambria Math" panose="02040503050406030204" pitchFamily="18" charset="0"/>
                        <a:ea typeface="Cambria Math" panose="02040503050406030204" pitchFamily="18" charset="0"/>
                      </a:rPr>
                      <m:t>×0=0</m:t>
                    </m:r>
                  </m:oMath>
                </a14:m>
                <a:endParaRPr lang="en-US" sz="1700" b="0" dirty="0">
                  <a:solidFill>
                    <a:srgbClr val="FFFFFF"/>
                  </a:solidFill>
                  <a:ea typeface="Cambria Math" panose="02040503050406030204" pitchFamily="18" charset="0"/>
                </a:endParaRPr>
              </a:p>
              <a:p>
                <a:pPr lvl="1"/>
                <a14:m>
                  <m:oMath xmlns:m="http://schemas.openxmlformats.org/officeDocument/2006/math">
                    <m:r>
                      <a:rPr lang="en-US" sz="1700" b="0" i="1">
                        <a:solidFill>
                          <a:srgbClr val="FFFFFF"/>
                        </a:solidFill>
                        <a:latin typeface="Cambria Math" panose="02040503050406030204" pitchFamily="18" charset="0"/>
                      </a:rPr>
                      <m:t>1</m:t>
                    </m:r>
                    <m:r>
                      <a:rPr lang="en-US" sz="1700" b="0" i="1">
                        <a:solidFill>
                          <a:srgbClr val="FFFFFF"/>
                        </a:solidFill>
                        <a:latin typeface="Cambria Math" panose="02040503050406030204" pitchFamily="18" charset="0"/>
                        <a:ea typeface="Cambria Math" panose="02040503050406030204" pitchFamily="18" charset="0"/>
                      </a:rPr>
                      <m:t>×1=1</m:t>
                    </m:r>
                  </m:oMath>
                </a14:m>
                <a:endParaRPr lang="en-US" sz="1700" dirty="0">
                  <a:solidFill>
                    <a:srgbClr val="FFFFFF"/>
                  </a:solidFill>
                </a:endParaRPr>
              </a:p>
              <a:p>
                <a:pPr lvl="1"/>
                <a:endParaRPr lang="en-US" sz="1700" dirty="0">
                  <a:solidFill>
                    <a:srgbClr val="FFFFFF"/>
                  </a:solidFill>
                </a:endParaRPr>
              </a:p>
              <a:p>
                <a14:m>
                  <m:oMath xmlns:m="http://schemas.openxmlformats.org/officeDocument/2006/math">
                    <m:r>
                      <a:rPr lang="en-US" sz="1700" b="0" i="1">
                        <a:solidFill>
                          <a:srgbClr val="FFFFFF"/>
                        </a:solidFill>
                        <a:latin typeface="Cambria Math" panose="02040503050406030204" pitchFamily="18" charset="0"/>
                      </a:rPr>
                      <m:t>101+11=1000</m:t>
                    </m:r>
                  </m:oMath>
                </a14:m>
                <a:endParaRPr lang="en-US" sz="1700" dirty="0">
                  <a:solidFill>
                    <a:srgbClr val="FFFFFF"/>
                  </a:solidFill>
                </a:endParaRPr>
              </a:p>
              <a:p>
                <a14:m>
                  <m:oMath xmlns:m="http://schemas.openxmlformats.org/officeDocument/2006/math">
                    <m:r>
                      <a:rPr lang="en-US" sz="1700" b="0" i="1">
                        <a:solidFill>
                          <a:srgbClr val="FFFFFF"/>
                        </a:solidFill>
                        <a:latin typeface="Cambria Math" panose="02040503050406030204" pitchFamily="18" charset="0"/>
                      </a:rPr>
                      <m:t>101</m:t>
                    </m:r>
                    <m:r>
                      <a:rPr lang="en-US" sz="1700" b="0" i="1">
                        <a:solidFill>
                          <a:srgbClr val="FFFFFF"/>
                        </a:solidFill>
                        <a:latin typeface="Cambria Math" panose="02040503050406030204" pitchFamily="18" charset="0"/>
                        <a:ea typeface="Cambria Math" panose="02040503050406030204" pitchFamily="18" charset="0"/>
                      </a:rPr>
                      <m:t>×101=11001</m:t>
                    </m:r>
                  </m:oMath>
                </a14:m>
                <a:endParaRPr lang="en-US" sz="1700" dirty="0">
                  <a:solidFill>
                    <a:srgbClr val="FFFFFF"/>
                  </a:solidFill>
                </a:endParaRPr>
              </a:p>
            </p:txBody>
          </p:sp>
        </mc:Choice>
        <mc:Fallback xmlns="">
          <p:sp>
            <p:nvSpPr>
              <p:cNvPr id="9" name="Content Placeholder 8">
                <a:extLst>
                  <a:ext uri="{FF2B5EF4-FFF2-40B4-BE49-F238E27FC236}">
                    <a16:creationId xmlns:a16="http://schemas.microsoft.com/office/drawing/2014/main" id="{FCB6B38C-69EC-4840-8068-23DFAD1A8ABC}"/>
                  </a:ext>
                </a:extLst>
              </p:cNvPr>
              <p:cNvSpPr>
                <a:spLocks noGrp="1" noRot="1" noChangeAspect="1" noMove="1" noResize="1" noEditPoints="1" noAdjustHandles="1" noChangeArrowheads="1" noChangeShapeType="1" noTextEdit="1"/>
              </p:cNvSpPr>
              <p:nvPr>
                <p:ph idx="1"/>
              </p:nvPr>
            </p:nvSpPr>
            <p:spPr>
              <a:xfrm>
                <a:off x="5155379" y="1065862"/>
                <a:ext cx="5744685" cy="4726276"/>
              </a:xfrm>
              <a:blipFill>
                <a:blip r:embed="rId3"/>
                <a:stretch>
                  <a:fillRect l="-883"/>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C764F362-F82C-7E43-8337-EA666F36E34F}"/>
              </a:ext>
            </a:extLst>
          </p:cNvPr>
          <p:cNvSpPr>
            <a:spLocks noGrp="1"/>
          </p:cNvSpPr>
          <p:nvPr>
            <p:ph type="dt" sz="half" idx="10"/>
          </p:nvPr>
        </p:nvSpPr>
        <p:spPr>
          <a:xfrm>
            <a:off x="838199" y="6356350"/>
            <a:ext cx="3474031" cy="365125"/>
          </a:xfrm>
        </p:spPr>
        <p:txBody>
          <a:bodyPr>
            <a:normAutofit/>
          </a:bodyPr>
          <a:lstStyle/>
          <a:p>
            <a:pPr algn="r">
              <a:spcAft>
                <a:spcPts val="600"/>
              </a:spcAft>
            </a:pPr>
            <a:fld id="{9A4EEFBE-E5ED-4149-AA0D-B10CEABFDF05}" type="datetime3">
              <a:rPr lang="en-US">
                <a:solidFill>
                  <a:srgbClr val="FFFFFF"/>
                </a:solidFill>
              </a:rPr>
              <a:pPr algn="r">
                <a:spcAft>
                  <a:spcPts val="600"/>
                </a:spcAft>
              </a:pPr>
              <a:t>27 September 2022</a:t>
            </a:fld>
            <a:endParaRPr lang="en-US">
              <a:solidFill>
                <a:srgbClr val="FFFFFF"/>
              </a:solidFill>
            </a:endParaRPr>
          </a:p>
        </p:txBody>
      </p:sp>
      <p:sp>
        <p:nvSpPr>
          <p:cNvPr id="3" name="Footer Placeholder 2">
            <a:extLst>
              <a:ext uri="{FF2B5EF4-FFF2-40B4-BE49-F238E27FC236}">
                <a16:creationId xmlns:a16="http://schemas.microsoft.com/office/drawing/2014/main" id="{B3C1142F-528F-3E4D-8822-B6E4B21D5F56}"/>
              </a:ext>
            </a:extLst>
          </p:cNvPr>
          <p:cNvSpPr>
            <a:spLocks noGrp="1"/>
          </p:cNvSpPr>
          <p:nvPr>
            <p:ph type="ftr" sz="quarter" idx="11"/>
          </p:nvPr>
        </p:nvSpPr>
        <p:spPr>
          <a:xfrm>
            <a:off x="5150428" y="6356350"/>
            <a:ext cx="5152157" cy="365125"/>
          </a:xfrm>
        </p:spPr>
        <p:txBody>
          <a:bodyPr>
            <a:normAutofit/>
          </a:bodyPr>
          <a:lstStyle/>
          <a:p>
            <a:pPr algn="l">
              <a:spcAft>
                <a:spcPts val="600"/>
              </a:spcAft>
            </a:pPr>
            <a:r>
              <a:rPr lang="en-US">
                <a:solidFill>
                  <a:srgbClr val="FFFFFF"/>
                </a:solidFill>
              </a:rPr>
              <a:t>© 2021 Darrell Long</a:t>
            </a:r>
          </a:p>
        </p:txBody>
      </p:sp>
      <p:sp>
        <p:nvSpPr>
          <p:cNvPr id="4" name="Slide Number Placeholder 3">
            <a:extLst>
              <a:ext uri="{FF2B5EF4-FFF2-40B4-BE49-F238E27FC236}">
                <a16:creationId xmlns:a16="http://schemas.microsoft.com/office/drawing/2014/main" id="{F82DB306-DB5E-A441-B969-BFFA98A6031B}"/>
              </a:ext>
            </a:extLst>
          </p:cNvPr>
          <p:cNvSpPr>
            <a:spLocks noGrp="1"/>
          </p:cNvSpPr>
          <p:nvPr>
            <p:ph type="sldNum" sz="quarter" idx="12"/>
          </p:nvPr>
        </p:nvSpPr>
        <p:spPr>
          <a:xfrm>
            <a:off x="10453254" y="6356350"/>
            <a:ext cx="900545" cy="365125"/>
          </a:xfrm>
        </p:spPr>
        <p:txBody>
          <a:bodyPr>
            <a:normAutofit/>
          </a:bodyPr>
          <a:lstStyle/>
          <a:p>
            <a:pPr>
              <a:spcAft>
                <a:spcPts val="600"/>
              </a:spcAft>
            </a:pPr>
            <a:fld id="{C839E621-CBEA-FC4C-905A-93C58F9E1BA6}" type="slidenum">
              <a:rPr lang="en-US">
                <a:solidFill>
                  <a:srgbClr val="FFFFFF"/>
                </a:solidFill>
              </a:rPr>
              <a:pPr>
                <a:spcAft>
                  <a:spcPts val="600"/>
                </a:spcAft>
              </a:pPr>
              <a:t>14</a:t>
            </a:fld>
            <a:endParaRPr lang="en-US">
              <a:solidFill>
                <a:srgbClr val="FFFFFF"/>
              </a:solidFill>
            </a:endParaRPr>
          </a:p>
        </p:txBody>
      </p:sp>
      <p:graphicFrame>
        <p:nvGraphicFramePr>
          <p:cNvPr id="16" name="Content Placeholder 3">
            <a:extLst>
              <a:ext uri="{FF2B5EF4-FFF2-40B4-BE49-F238E27FC236}">
                <a16:creationId xmlns:a16="http://schemas.microsoft.com/office/drawing/2014/main" id="{91954409-85F2-834B-BB95-A12AE6A192FA}"/>
              </a:ext>
            </a:extLst>
          </p:cNvPr>
          <p:cNvGraphicFramePr>
            <a:graphicFrameLocks/>
          </p:cNvGraphicFramePr>
          <p:nvPr>
            <p:extLst>
              <p:ext uri="{D42A27DB-BD31-4B8C-83A1-F6EECF244321}">
                <p14:modId xmlns:p14="http://schemas.microsoft.com/office/powerpoint/2010/main" val="2593599673"/>
              </p:ext>
            </p:extLst>
          </p:nvPr>
        </p:nvGraphicFramePr>
        <p:xfrm>
          <a:off x="535629" y="501650"/>
          <a:ext cx="2410491" cy="2018619"/>
        </p:xfrm>
        <a:graphic>
          <a:graphicData uri="http://schemas.openxmlformats.org/drawingml/2006/table">
            <a:tbl>
              <a:tblPr firstRow="1" bandRow="1">
                <a:tableStyleId>{8EC20E35-A176-4012-BC5E-935CFFF8708E}</a:tableStyleId>
              </a:tblPr>
              <a:tblGrid>
                <a:gridCol w="740560">
                  <a:extLst>
                    <a:ext uri="{9D8B030D-6E8A-4147-A177-3AD203B41FA5}">
                      <a16:colId xmlns:a16="http://schemas.microsoft.com/office/drawing/2014/main" val="1005720061"/>
                    </a:ext>
                  </a:extLst>
                </a:gridCol>
                <a:gridCol w="730070">
                  <a:extLst>
                    <a:ext uri="{9D8B030D-6E8A-4147-A177-3AD203B41FA5}">
                      <a16:colId xmlns:a16="http://schemas.microsoft.com/office/drawing/2014/main" val="3289262599"/>
                    </a:ext>
                  </a:extLst>
                </a:gridCol>
                <a:gridCol w="939861">
                  <a:extLst>
                    <a:ext uri="{9D8B030D-6E8A-4147-A177-3AD203B41FA5}">
                      <a16:colId xmlns:a16="http://schemas.microsoft.com/office/drawing/2014/main" val="2615882785"/>
                    </a:ext>
                  </a:extLst>
                </a:gridCol>
              </a:tblGrid>
              <a:tr h="672873">
                <a:tc>
                  <a:txBody>
                    <a:bodyPr/>
                    <a:lstStyle/>
                    <a:p>
                      <a:r>
                        <a:rPr lang="en-US" sz="3300"/>
                        <a:t>+</a:t>
                      </a:r>
                    </a:p>
                  </a:txBody>
                  <a:tcPr marL="167640" marR="167640" marT="83820" marB="83820"/>
                </a:tc>
                <a:tc>
                  <a:txBody>
                    <a:bodyPr/>
                    <a:lstStyle/>
                    <a:p>
                      <a:r>
                        <a:rPr lang="en-US" sz="3300" dirty="0"/>
                        <a:t>0</a:t>
                      </a:r>
                    </a:p>
                  </a:txBody>
                  <a:tcPr marL="167640" marR="167640" marT="83820" marB="83820"/>
                </a:tc>
                <a:tc>
                  <a:txBody>
                    <a:bodyPr/>
                    <a:lstStyle/>
                    <a:p>
                      <a:r>
                        <a:rPr lang="en-US" sz="3300" dirty="0"/>
                        <a:t>1</a:t>
                      </a:r>
                    </a:p>
                  </a:txBody>
                  <a:tcPr marL="167640" marR="167640" marT="83820" marB="83820"/>
                </a:tc>
                <a:extLst>
                  <a:ext uri="{0D108BD9-81ED-4DB2-BD59-A6C34878D82A}">
                    <a16:rowId xmlns:a16="http://schemas.microsoft.com/office/drawing/2014/main" val="1774435594"/>
                  </a:ext>
                </a:extLst>
              </a:tr>
              <a:tr h="672873">
                <a:tc>
                  <a:txBody>
                    <a:bodyPr/>
                    <a:lstStyle/>
                    <a:p>
                      <a:r>
                        <a:rPr lang="en-US" sz="3300" dirty="0"/>
                        <a:t>0</a:t>
                      </a:r>
                    </a:p>
                  </a:txBody>
                  <a:tcPr marL="167640" marR="167640" marT="83820" marB="83820"/>
                </a:tc>
                <a:tc>
                  <a:txBody>
                    <a:bodyPr/>
                    <a:lstStyle/>
                    <a:p>
                      <a:r>
                        <a:rPr lang="en-US" sz="3300"/>
                        <a:t>0</a:t>
                      </a:r>
                    </a:p>
                  </a:txBody>
                  <a:tcPr marL="167640" marR="167640" marT="83820" marB="83820"/>
                </a:tc>
                <a:tc>
                  <a:txBody>
                    <a:bodyPr/>
                    <a:lstStyle/>
                    <a:p>
                      <a:r>
                        <a:rPr lang="en-US" sz="3300"/>
                        <a:t>1</a:t>
                      </a:r>
                    </a:p>
                  </a:txBody>
                  <a:tcPr marL="167640" marR="167640" marT="83820" marB="83820"/>
                </a:tc>
                <a:extLst>
                  <a:ext uri="{0D108BD9-81ED-4DB2-BD59-A6C34878D82A}">
                    <a16:rowId xmlns:a16="http://schemas.microsoft.com/office/drawing/2014/main" val="201413578"/>
                  </a:ext>
                </a:extLst>
              </a:tr>
              <a:tr h="672873">
                <a:tc>
                  <a:txBody>
                    <a:bodyPr/>
                    <a:lstStyle/>
                    <a:p>
                      <a:r>
                        <a:rPr lang="en-US" sz="3300" dirty="0"/>
                        <a:t>1</a:t>
                      </a:r>
                    </a:p>
                  </a:txBody>
                  <a:tcPr marL="167640" marR="167640" marT="83820" marB="83820"/>
                </a:tc>
                <a:tc>
                  <a:txBody>
                    <a:bodyPr/>
                    <a:lstStyle/>
                    <a:p>
                      <a:r>
                        <a:rPr lang="en-US" sz="3300"/>
                        <a:t>1</a:t>
                      </a:r>
                    </a:p>
                  </a:txBody>
                  <a:tcPr marL="167640" marR="167640" marT="83820" marB="83820"/>
                </a:tc>
                <a:tc>
                  <a:txBody>
                    <a:bodyPr/>
                    <a:lstStyle/>
                    <a:p>
                      <a:r>
                        <a:rPr lang="en-US" sz="3300" dirty="0"/>
                        <a:t>10</a:t>
                      </a:r>
                    </a:p>
                  </a:txBody>
                  <a:tcPr marL="167640" marR="167640" marT="83820" marB="83820"/>
                </a:tc>
                <a:extLst>
                  <a:ext uri="{0D108BD9-81ED-4DB2-BD59-A6C34878D82A}">
                    <a16:rowId xmlns:a16="http://schemas.microsoft.com/office/drawing/2014/main" val="783919057"/>
                  </a:ext>
                </a:extLst>
              </a:tr>
            </a:tbl>
          </a:graphicData>
        </a:graphic>
      </p:graphicFrame>
      <p:graphicFrame>
        <p:nvGraphicFramePr>
          <p:cNvPr id="18" name="Content Placeholder 3">
            <a:extLst>
              <a:ext uri="{FF2B5EF4-FFF2-40B4-BE49-F238E27FC236}">
                <a16:creationId xmlns:a16="http://schemas.microsoft.com/office/drawing/2014/main" id="{64919F75-48D7-E44C-89BF-C77BCA0B1A16}"/>
              </a:ext>
            </a:extLst>
          </p:cNvPr>
          <p:cNvGraphicFramePr>
            <a:graphicFrameLocks/>
          </p:cNvGraphicFramePr>
          <p:nvPr>
            <p:extLst>
              <p:ext uri="{D42A27DB-BD31-4B8C-83A1-F6EECF244321}">
                <p14:modId xmlns:p14="http://schemas.microsoft.com/office/powerpoint/2010/main" val="2607449310"/>
              </p:ext>
            </p:extLst>
          </p:nvPr>
        </p:nvGraphicFramePr>
        <p:xfrm>
          <a:off x="9248009" y="4072470"/>
          <a:ext cx="2410490" cy="2147355"/>
        </p:xfrm>
        <a:graphic>
          <a:graphicData uri="http://schemas.openxmlformats.org/drawingml/2006/table">
            <a:tbl>
              <a:tblPr firstRow="1" bandRow="1">
                <a:tableStyleId>{8EC20E35-A176-4012-BC5E-935CFFF8708E}</a:tableStyleId>
              </a:tblPr>
              <a:tblGrid>
                <a:gridCol w="688254">
                  <a:extLst>
                    <a:ext uri="{9D8B030D-6E8A-4147-A177-3AD203B41FA5}">
                      <a16:colId xmlns:a16="http://schemas.microsoft.com/office/drawing/2014/main" val="1005720061"/>
                    </a:ext>
                  </a:extLst>
                </a:gridCol>
                <a:gridCol w="844745">
                  <a:extLst>
                    <a:ext uri="{9D8B030D-6E8A-4147-A177-3AD203B41FA5}">
                      <a16:colId xmlns:a16="http://schemas.microsoft.com/office/drawing/2014/main" val="3289262599"/>
                    </a:ext>
                  </a:extLst>
                </a:gridCol>
                <a:gridCol w="877491">
                  <a:extLst>
                    <a:ext uri="{9D8B030D-6E8A-4147-A177-3AD203B41FA5}">
                      <a16:colId xmlns:a16="http://schemas.microsoft.com/office/drawing/2014/main" val="2615882785"/>
                    </a:ext>
                  </a:extLst>
                </a:gridCol>
              </a:tblGrid>
              <a:tr h="715785">
                <a:tc>
                  <a:txBody>
                    <a:bodyPr/>
                    <a:lstStyle/>
                    <a:p>
                      <a:r>
                        <a:rPr lang="en-US" sz="3300" dirty="0"/>
                        <a:t>×</a:t>
                      </a:r>
                    </a:p>
                  </a:txBody>
                  <a:tcPr marL="167640" marR="167640" marT="83820" marB="83820"/>
                </a:tc>
                <a:tc>
                  <a:txBody>
                    <a:bodyPr/>
                    <a:lstStyle/>
                    <a:p>
                      <a:r>
                        <a:rPr lang="en-US" sz="3300" dirty="0"/>
                        <a:t>0</a:t>
                      </a:r>
                    </a:p>
                  </a:txBody>
                  <a:tcPr marL="167640" marR="167640" marT="83820" marB="83820"/>
                </a:tc>
                <a:tc>
                  <a:txBody>
                    <a:bodyPr/>
                    <a:lstStyle/>
                    <a:p>
                      <a:r>
                        <a:rPr lang="en-US" sz="3300"/>
                        <a:t>1</a:t>
                      </a:r>
                    </a:p>
                  </a:txBody>
                  <a:tcPr marL="167640" marR="167640" marT="83820" marB="83820"/>
                </a:tc>
                <a:extLst>
                  <a:ext uri="{0D108BD9-81ED-4DB2-BD59-A6C34878D82A}">
                    <a16:rowId xmlns:a16="http://schemas.microsoft.com/office/drawing/2014/main" val="1774435594"/>
                  </a:ext>
                </a:extLst>
              </a:tr>
              <a:tr h="715785">
                <a:tc>
                  <a:txBody>
                    <a:bodyPr/>
                    <a:lstStyle/>
                    <a:p>
                      <a:r>
                        <a:rPr lang="en-US" sz="3300"/>
                        <a:t>0</a:t>
                      </a:r>
                    </a:p>
                  </a:txBody>
                  <a:tcPr marL="167640" marR="167640" marT="83820" marB="83820"/>
                </a:tc>
                <a:tc>
                  <a:txBody>
                    <a:bodyPr/>
                    <a:lstStyle/>
                    <a:p>
                      <a:r>
                        <a:rPr lang="en-US" sz="3300" dirty="0"/>
                        <a:t>0</a:t>
                      </a:r>
                    </a:p>
                  </a:txBody>
                  <a:tcPr marL="167640" marR="167640" marT="83820" marB="83820"/>
                </a:tc>
                <a:tc>
                  <a:txBody>
                    <a:bodyPr/>
                    <a:lstStyle/>
                    <a:p>
                      <a:r>
                        <a:rPr lang="en-US" sz="3300" dirty="0"/>
                        <a:t>0</a:t>
                      </a:r>
                    </a:p>
                  </a:txBody>
                  <a:tcPr marL="167640" marR="167640" marT="83820" marB="83820"/>
                </a:tc>
                <a:extLst>
                  <a:ext uri="{0D108BD9-81ED-4DB2-BD59-A6C34878D82A}">
                    <a16:rowId xmlns:a16="http://schemas.microsoft.com/office/drawing/2014/main" val="201413578"/>
                  </a:ext>
                </a:extLst>
              </a:tr>
              <a:tr h="715785">
                <a:tc>
                  <a:txBody>
                    <a:bodyPr/>
                    <a:lstStyle/>
                    <a:p>
                      <a:r>
                        <a:rPr lang="en-US" sz="3300" dirty="0"/>
                        <a:t>1</a:t>
                      </a:r>
                    </a:p>
                  </a:txBody>
                  <a:tcPr marL="167640" marR="167640" marT="83820" marB="83820"/>
                </a:tc>
                <a:tc>
                  <a:txBody>
                    <a:bodyPr/>
                    <a:lstStyle/>
                    <a:p>
                      <a:r>
                        <a:rPr lang="en-US" sz="3300" dirty="0"/>
                        <a:t>0</a:t>
                      </a:r>
                    </a:p>
                  </a:txBody>
                  <a:tcPr marL="167640" marR="167640" marT="83820" marB="83820"/>
                </a:tc>
                <a:tc>
                  <a:txBody>
                    <a:bodyPr/>
                    <a:lstStyle/>
                    <a:p>
                      <a:r>
                        <a:rPr lang="en-US" sz="3300" dirty="0"/>
                        <a:t>1</a:t>
                      </a:r>
                    </a:p>
                  </a:txBody>
                  <a:tcPr marL="167640" marR="167640" marT="83820" marB="83820"/>
                </a:tc>
                <a:extLst>
                  <a:ext uri="{0D108BD9-81ED-4DB2-BD59-A6C34878D82A}">
                    <a16:rowId xmlns:a16="http://schemas.microsoft.com/office/drawing/2014/main" val="783919057"/>
                  </a:ext>
                </a:extLst>
              </a:tr>
            </a:tbl>
          </a:graphicData>
        </a:graphic>
      </p:graphicFrame>
    </p:spTree>
    <p:extLst>
      <p:ext uri="{BB962C8B-B14F-4D97-AF65-F5344CB8AC3E}">
        <p14:creationId xmlns:p14="http://schemas.microsoft.com/office/powerpoint/2010/main" val="2711438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CE8CA-A3AD-624C-9E3F-CBE37BC278AE}"/>
              </a:ext>
            </a:extLst>
          </p:cNvPr>
          <p:cNvSpPr>
            <a:spLocks noGrp="1"/>
          </p:cNvSpPr>
          <p:nvPr>
            <p:ph type="title"/>
          </p:nvPr>
        </p:nvSpPr>
        <p:spPr>
          <a:xfrm>
            <a:off x="655320" y="365125"/>
            <a:ext cx="9013052" cy="1623312"/>
          </a:xfrm>
        </p:spPr>
        <p:txBody>
          <a:bodyPr anchor="b">
            <a:normAutofit/>
          </a:bodyPr>
          <a:lstStyle/>
          <a:p>
            <a:r>
              <a:rPr lang="en-US" sz="4000" dirty="0"/>
              <a:t>Arithmetic in a Fixed Number of Bits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B3AD59-DE02-404C-ADC1-DDEEA5DC38CF}"/>
                  </a:ext>
                </a:extLst>
              </p:cNvPr>
              <p:cNvSpPr>
                <a:spLocks noGrp="1"/>
              </p:cNvSpPr>
              <p:nvPr>
                <p:ph idx="1"/>
              </p:nvPr>
            </p:nvSpPr>
            <p:spPr>
              <a:xfrm>
                <a:off x="655320" y="2644518"/>
                <a:ext cx="9013052" cy="3327251"/>
              </a:xfrm>
            </p:spPr>
            <p:txBody>
              <a:bodyPr>
                <a:normAutofit lnSpcReduction="10000"/>
              </a:bodyPr>
              <a:lstStyle/>
              <a:p>
                <a:r>
                  <a:rPr lang="en-US" sz="2000" dirty="0"/>
                  <a:t>Computers have fixed width integers, typically 8, 16, 32, and 64 bits.</a:t>
                </a:r>
              </a:p>
              <a:p>
                <a:pPr lvl="1"/>
                <a:r>
                  <a:rPr lang="en-US" sz="2000" dirty="0"/>
                  <a:t>You’ve seen the limits of those sizes.</a:t>
                </a:r>
              </a:p>
              <a:p>
                <a:r>
                  <a:rPr lang="en-US" sz="2000" dirty="0"/>
                  <a:t>How do we implement negative numbers?</a:t>
                </a:r>
              </a:p>
              <a:p>
                <a:pPr lvl="1"/>
                <a:r>
                  <a:rPr lang="en-US" sz="2000" dirty="0"/>
                  <a:t>We could do arithmetic like humans do, but there’s an easier way.</a:t>
                </a:r>
              </a:p>
              <a:p>
                <a:r>
                  <a:rPr lang="en-US" sz="2000" dirty="0"/>
                  <a:t>We can define for every number its </a:t>
                </a:r>
                <a:r>
                  <a:rPr lang="en-US" sz="2000" i="1" dirty="0"/>
                  <a:t>additive inverse</a:t>
                </a:r>
                <a:r>
                  <a:rPr lang="en-US" sz="2000" dirty="0"/>
                  <a:t>.</a:t>
                </a:r>
              </a:p>
              <a:p>
                <a:pPr lvl="1"/>
                <a:r>
                  <a:rPr lang="en-US" sz="2000" dirty="0"/>
                  <a:t>If </a:t>
                </a:r>
                <a14:m>
                  <m:oMath xmlns:m="http://schemas.openxmlformats.org/officeDocument/2006/math">
                    <m:r>
                      <a:rPr lang="en-US" sz="2000" b="0" i="1">
                        <a:latin typeface="Cambria Math" panose="02040503050406030204" pitchFamily="18" charset="0"/>
                      </a:rPr>
                      <m:t>𝑖</m:t>
                    </m:r>
                  </m:oMath>
                </a14:m>
                <a:r>
                  <a:rPr lang="en-US" sz="2000" dirty="0"/>
                  <a:t> is a number, and </a:t>
                </a:r>
                <a14:m>
                  <m:oMath xmlns:m="http://schemas.openxmlformats.org/officeDocument/2006/math">
                    <m:acc>
                      <m:accPr>
                        <m:chr m:val="̅"/>
                        <m:ctrlPr>
                          <a:rPr lang="en-US" sz="2000" i="1">
                            <a:latin typeface="Cambria Math" panose="02040503050406030204" pitchFamily="18" charset="0"/>
                          </a:rPr>
                        </m:ctrlPr>
                      </m:accPr>
                      <m:e>
                        <m:r>
                          <a:rPr lang="en-US" sz="2000" b="0" i="1">
                            <a:latin typeface="Cambria Math" panose="02040503050406030204" pitchFamily="18" charset="0"/>
                          </a:rPr>
                          <m:t>𝑖</m:t>
                        </m:r>
                      </m:e>
                    </m:acc>
                  </m:oMath>
                </a14:m>
                <a:r>
                  <a:rPr lang="en-US" sz="2000" dirty="0"/>
                  <a:t> its additive inverse then </a:t>
                </a:r>
                <a14:m>
                  <m:oMath xmlns:m="http://schemas.openxmlformats.org/officeDocument/2006/math">
                    <m:r>
                      <a:rPr lang="en-US" sz="2000" b="0" i="1">
                        <a:latin typeface="Cambria Math" panose="02040503050406030204" pitchFamily="18" charset="0"/>
                      </a:rPr>
                      <m:t>𝑖</m:t>
                    </m:r>
                    <m:r>
                      <a:rPr lang="en-US" sz="2000" b="0" i="1">
                        <a:latin typeface="Cambria Math" panose="02040503050406030204" pitchFamily="18" charset="0"/>
                      </a:rPr>
                      <m:t>+</m:t>
                    </m:r>
                    <m:acc>
                      <m:accPr>
                        <m:chr m:val="̅"/>
                        <m:ctrlPr>
                          <a:rPr lang="en-US" sz="2000" b="0" i="1">
                            <a:latin typeface="Cambria Math" panose="02040503050406030204" pitchFamily="18" charset="0"/>
                          </a:rPr>
                        </m:ctrlPr>
                      </m:accPr>
                      <m:e>
                        <m:r>
                          <a:rPr lang="en-US" sz="2000" b="0" i="1">
                            <a:latin typeface="Cambria Math" panose="02040503050406030204" pitchFamily="18" charset="0"/>
                          </a:rPr>
                          <m:t>𝑖</m:t>
                        </m:r>
                      </m:e>
                    </m:acc>
                    <m:r>
                      <a:rPr lang="en-US" sz="2000" b="0" i="1">
                        <a:latin typeface="Cambria Math" panose="02040503050406030204" pitchFamily="18" charset="0"/>
                      </a:rPr>
                      <m:t>=0.</m:t>
                    </m:r>
                  </m:oMath>
                </a14:m>
                <a:endParaRPr lang="en-US" sz="2000" dirty="0"/>
              </a:p>
              <a:p>
                <a:pPr lvl="1"/>
                <a:r>
                  <a:rPr lang="en-US" sz="2000" dirty="0"/>
                  <a:t>Suppose that we have </a:t>
                </a:r>
                <a14:m>
                  <m:oMath xmlns:m="http://schemas.openxmlformats.org/officeDocument/2006/math">
                    <m:r>
                      <a:rPr lang="en-US" sz="2000" b="0" i="1">
                        <a:latin typeface="Cambria Math" panose="02040503050406030204" pitchFamily="18" charset="0"/>
                      </a:rPr>
                      <m:t>𝑘</m:t>
                    </m:r>
                  </m:oMath>
                </a14:m>
                <a:r>
                  <a:rPr lang="en-US" sz="2000" dirty="0"/>
                  <a:t> bits, then we can have every positive integer from </a:t>
                </a:r>
                <a14:m>
                  <m:oMath xmlns:m="http://schemas.openxmlformats.org/officeDocument/2006/math">
                    <m:r>
                      <a:rPr lang="en-US" sz="2000" b="0" i="1">
                        <a:latin typeface="Cambria Math" panose="02040503050406030204" pitchFamily="18" charset="0"/>
                      </a:rPr>
                      <m:t>0</m:t>
                    </m:r>
                  </m:oMath>
                </a14:m>
                <a:r>
                  <a:rPr lang="en-US" sz="2000" dirty="0"/>
                  <a:t> to </a:t>
                </a:r>
                <a14:m>
                  <m:oMath xmlns:m="http://schemas.openxmlformats.org/officeDocument/2006/math">
                    <m:sSup>
                      <m:sSupPr>
                        <m:ctrlPr>
                          <a:rPr lang="en-US" sz="2000" i="1">
                            <a:latin typeface="Cambria Math" panose="02040503050406030204" pitchFamily="18" charset="0"/>
                          </a:rPr>
                        </m:ctrlPr>
                      </m:sSupPr>
                      <m:e>
                        <m:r>
                          <a:rPr lang="en-US" sz="2000" b="0" i="1">
                            <a:latin typeface="Cambria Math" panose="02040503050406030204" pitchFamily="18" charset="0"/>
                          </a:rPr>
                          <m:t>2</m:t>
                        </m:r>
                      </m:e>
                      <m:sup>
                        <m:r>
                          <a:rPr lang="en-US" sz="2000" b="0" i="1">
                            <a:latin typeface="Cambria Math" panose="02040503050406030204" pitchFamily="18" charset="0"/>
                          </a:rPr>
                          <m:t>𝑘</m:t>
                        </m:r>
                      </m:sup>
                    </m:sSup>
                    <m:r>
                      <a:rPr lang="en-US" sz="2000" b="0" i="1">
                        <a:latin typeface="Cambria Math" panose="02040503050406030204" pitchFamily="18" charset="0"/>
                      </a:rPr>
                      <m:t>−1</m:t>
                    </m:r>
                  </m:oMath>
                </a14:m>
                <a:r>
                  <a:rPr lang="en-US" sz="2000" dirty="0"/>
                  <a:t>.</a:t>
                </a:r>
              </a:p>
              <a:p>
                <a:pPr lvl="1"/>
                <a:r>
                  <a:rPr lang="en-US" sz="2000" dirty="0"/>
                  <a:t>We can use one half of those as additive inverses and so our numbers range from </a:t>
                </a:r>
                <a14:m>
                  <m:oMath xmlns:m="http://schemas.openxmlformats.org/officeDocument/2006/math">
                    <m:r>
                      <a:rPr lang="en-US" sz="2000" b="0" i="1">
                        <a:latin typeface="Cambria Math" panose="02040503050406030204" pitchFamily="18" charset="0"/>
                      </a:rPr>
                      <m:t>−</m:t>
                    </m:r>
                    <m:sSup>
                      <m:sSupPr>
                        <m:ctrlPr>
                          <a:rPr lang="en-US" sz="2000" b="0" i="1">
                            <a:latin typeface="Cambria Math" panose="02040503050406030204" pitchFamily="18" charset="0"/>
                          </a:rPr>
                        </m:ctrlPr>
                      </m:sSupPr>
                      <m:e>
                        <m:r>
                          <a:rPr lang="en-US" sz="2000" b="0" i="1">
                            <a:latin typeface="Cambria Math" panose="02040503050406030204" pitchFamily="18" charset="0"/>
                          </a:rPr>
                          <m:t>2</m:t>
                        </m:r>
                      </m:e>
                      <m:sup>
                        <m:r>
                          <a:rPr lang="en-US" sz="2000" b="0" i="1">
                            <a:latin typeface="Cambria Math" panose="02040503050406030204" pitchFamily="18" charset="0"/>
                          </a:rPr>
                          <m:t>𝑘</m:t>
                        </m:r>
                        <m:r>
                          <a:rPr lang="en-US" sz="2000" b="0" i="1">
                            <a:latin typeface="Cambria Math" panose="02040503050406030204" pitchFamily="18" charset="0"/>
                          </a:rPr>
                          <m:t>−1</m:t>
                        </m:r>
                      </m:sup>
                    </m:sSup>
                  </m:oMath>
                </a14:m>
                <a:r>
                  <a:rPr lang="en-US" sz="2000" dirty="0"/>
                  <a:t> to </a:t>
                </a:r>
                <a14:m>
                  <m:oMath xmlns:m="http://schemas.openxmlformats.org/officeDocument/2006/math">
                    <m:sSup>
                      <m:sSupPr>
                        <m:ctrlPr>
                          <a:rPr lang="en-US" sz="2000" i="1">
                            <a:latin typeface="Cambria Math" panose="02040503050406030204" pitchFamily="18" charset="0"/>
                          </a:rPr>
                        </m:ctrlPr>
                      </m:sSupPr>
                      <m:e>
                        <m:r>
                          <a:rPr lang="en-US" sz="2000" b="0" i="1">
                            <a:latin typeface="Cambria Math" panose="02040503050406030204" pitchFamily="18" charset="0"/>
                          </a:rPr>
                          <m:t>2</m:t>
                        </m:r>
                      </m:e>
                      <m:sup>
                        <m:r>
                          <a:rPr lang="en-US" sz="2000" b="0" i="1">
                            <a:latin typeface="Cambria Math" panose="02040503050406030204" pitchFamily="18" charset="0"/>
                          </a:rPr>
                          <m:t>𝑘</m:t>
                        </m:r>
                        <m:r>
                          <a:rPr lang="en-US" sz="2000" b="0" i="1">
                            <a:latin typeface="Cambria Math" panose="02040503050406030204" pitchFamily="18" charset="0"/>
                          </a:rPr>
                          <m:t>−1</m:t>
                        </m:r>
                      </m:sup>
                    </m:sSup>
                    <m:r>
                      <a:rPr lang="en-US" sz="2000" b="0" i="1">
                        <a:latin typeface="Cambria Math" panose="02040503050406030204" pitchFamily="18" charset="0"/>
                      </a:rPr>
                      <m:t>−1.</m:t>
                    </m:r>
                  </m:oMath>
                </a14:m>
                <a:endParaRPr lang="en-US" sz="2000" dirty="0"/>
              </a:p>
              <a:p>
                <a:pPr lvl="1"/>
                <a:endParaRPr lang="en-US" sz="2000" dirty="0"/>
              </a:p>
            </p:txBody>
          </p:sp>
        </mc:Choice>
        <mc:Fallback xmlns="">
          <p:sp>
            <p:nvSpPr>
              <p:cNvPr id="3" name="Content Placeholder 2">
                <a:extLst>
                  <a:ext uri="{FF2B5EF4-FFF2-40B4-BE49-F238E27FC236}">
                    <a16:creationId xmlns:a16="http://schemas.microsoft.com/office/drawing/2014/main" id="{98B3AD59-DE02-404C-ADC1-DDEEA5DC38CF}"/>
                  </a:ext>
                </a:extLst>
              </p:cNvPr>
              <p:cNvSpPr>
                <a:spLocks noGrp="1" noRot="1" noChangeAspect="1" noMove="1" noResize="1" noEditPoints="1" noAdjustHandles="1" noChangeArrowheads="1" noChangeShapeType="1" noTextEdit="1"/>
              </p:cNvSpPr>
              <p:nvPr>
                <p:ph idx="1"/>
              </p:nvPr>
            </p:nvSpPr>
            <p:spPr>
              <a:xfrm>
                <a:off x="655320" y="2644518"/>
                <a:ext cx="9013052" cy="3327251"/>
              </a:xfrm>
              <a:blipFill>
                <a:blip r:embed="rId2"/>
                <a:stretch>
                  <a:fillRect l="-563" t="-3042"/>
                </a:stretch>
              </a:blipFill>
            </p:spPr>
            <p:txBody>
              <a:bodyPr/>
              <a:lstStyle/>
              <a:p>
                <a:r>
                  <a:rPr lang="en-US">
                    <a:noFill/>
                  </a:rPr>
                  <a:t> </a:t>
                </a:r>
              </a:p>
            </p:txBody>
          </p:sp>
        </mc:Fallback>
      </mc:AlternateContent>
      <p:sp>
        <p:nvSpPr>
          <p:cNvPr id="6" name="Date Placeholder 5">
            <a:extLst>
              <a:ext uri="{FF2B5EF4-FFF2-40B4-BE49-F238E27FC236}">
                <a16:creationId xmlns:a16="http://schemas.microsoft.com/office/drawing/2014/main" id="{48D3568B-6967-4E44-BCD9-FA55D6B65284}"/>
              </a:ext>
            </a:extLst>
          </p:cNvPr>
          <p:cNvSpPr>
            <a:spLocks noGrp="1"/>
          </p:cNvSpPr>
          <p:nvPr>
            <p:ph type="dt" sz="half" idx="10"/>
          </p:nvPr>
        </p:nvSpPr>
        <p:spPr/>
        <p:txBody>
          <a:bodyPr/>
          <a:lstStyle/>
          <a:p>
            <a:fld id="{FD89D49D-BD10-034C-9A0E-0697D9AF2C81}" type="datetime3">
              <a:rPr lang="en-US" smtClean="0"/>
              <a:t>27 September 2022</a:t>
            </a:fld>
            <a:endParaRPr lang="en-US"/>
          </a:p>
        </p:txBody>
      </p:sp>
      <p:sp>
        <p:nvSpPr>
          <p:cNvPr id="4" name="Footer Placeholder 3">
            <a:extLst>
              <a:ext uri="{FF2B5EF4-FFF2-40B4-BE49-F238E27FC236}">
                <a16:creationId xmlns:a16="http://schemas.microsoft.com/office/drawing/2014/main" id="{02CE28FA-E62E-8C4F-B813-193B9B7A803B}"/>
              </a:ext>
            </a:extLst>
          </p:cNvPr>
          <p:cNvSpPr>
            <a:spLocks noGrp="1"/>
          </p:cNvSpPr>
          <p:nvPr>
            <p:ph type="ftr" sz="quarter" idx="11"/>
          </p:nvPr>
        </p:nvSpPr>
        <p:spPr/>
        <p:txBody>
          <a:bodyPr/>
          <a:lstStyle/>
          <a:p>
            <a:r>
              <a:rPr lang="en-US"/>
              <a:t>© 2021 Darrell Long</a:t>
            </a:r>
          </a:p>
        </p:txBody>
      </p:sp>
      <p:sp>
        <p:nvSpPr>
          <p:cNvPr id="5" name="Slide Number Placeholder 4">
            <a:extLst>
              <a:ext uri="{FF2B5EF4-FFF2-40B4-BE49-F238E27FC236}">
                <a16:creationId xmlns:a16="http://schemas.microsoft.com/office/drawing/2014/main" id="{E994217C-7651-124E-8751-046E97B86C7D}"/>
              </a:ext>
            </a:extLst>
          </p:cNvPr>
          <p:cNvSpPr>
            <a:spLocks noGrp="1"/>
          </p:cNvSpPr>
          <p:nvPr>
            <p:ph type="sldNum" sz="quarter" idx="12"/>
          </p:nvPr>
        </p:nvSpPr>
        <p:spPr/>
        <p:txBody>
          <a:bodyPr/>
          <a:lstStyle/>
          <a:p>
            <a:fld id="{C839E621-CBEA-FC4C-905A-93C58F9E1BA6}" type="slidenum">
              <a:rPr lang="en-US" smtClean="0"/>
              <a:t>15</a:t>
            </a:fld>
            <a:endParaRPr lang="en-US"/>
          </a:p>
        </p:txBody>
      </p:sp>
    </p:spTree>
    <p:extLst>
      <p:ext uri="{BB962C8B-B14F-4D97-AF65-F5344CB8AC3E}">
        <p14:creationId xmlns:p14="http://schemas.microsoft.com/office/powerpoint/2010/main" val="346453897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78BC-024B-804C-8F1E-5A961B8B4697}"/>
              </a:ext>
            </a:extLst>
          </p:cNvPr>
          <p:cNvSpPr>
            <a:spLocks noGrp="1"/>
          </p:cNvSpPr>
          <p:nvPr>
            <p:ph type="title"/>
          </p:nvPr>
        </p:nvSpPr>
        <p:spPr>
          <a:xfrm>
            <a:off x="6053668" y="424949"/>
            <a:ext cx="5314536" cy="1325563"/>
          </a:xfrm>
        </p:spPr>
        <p:txBody>
          <a:bodyPr vert="horz" lIns="91440" tIns="45720" rIns="91440" bIns="45720" rtlCol="0" anchor="ctr">
            <a:normAutofit/>
          </a:bodyPr>
          <a:lstStyle/>
          <a:p>
            <a:r>
              <a:rPr lang="en-US" kern="1200" dirty="0">
                <a:solidFill>
                  <a:schemeClr val="tx1"/>
                </a:solidFill>
                <a:latin typeface="+mj-lt"/>
                <a:ea typeface="+mj-ea"/>
                <a:cs typeface="+mj-cs"/>
              </a:rPr>
              <a:t>Two’s Complement Arithmetic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DE824E-DF96-2741-9FED-88051E8A96D1}"/>
                  </a:ext>
                </a:extLst>
              </p:cNvPr>
              <p:cNvSpPr>
                <a:spLocks noGrp="1"/>
              </p:cNvSpPr>
              <p:nvPr>
                <p:ph sz="half" idx="1"/>
              </p:nvPr>
            </p:nvSpPr>
            <p:spPr>
              <a:xfrm>
                <a:off x="5590866" y="1907628"/>
                <a:ext cx="6431436" cy="4351282"/>
              </a:xfrm>
            </p:spPr>
            <p:txBody>
              <a:bodyPr vert="horz" lIns="91440" tIns="45720" rIns="91440" bIns="45720" rtlCol="0" anchor="t">
                <a:normAutofit/>
              </a:bodyPr>
              <a:lstStyle/>
              <a:p>
                <a:pPr marL="0" indent="0">
                  <a:buNone/>
                </a:pPr>
                <a:r>
                  <a:rPr lang="en-US" sz="2400" dirty="0"/>
                  <a:t>To get the additive inverse of a number </a:t>
                </a:r>
                <a:r>
                  <a:rPr lang="en-US" sz="2400" i="1" dirty="0"/>
                  <a:t>m</a:t>
                </a:r>
                <a:r>
                  <a:rPr lang="en-US" sz="2400" dirty="0"/>
                  <a:t>,</a:t>
                </a:r>
              </a:p>
              <a:p>
                <a:pPr lvl="1"/>
                <a:r>
                  <a:rPr lang="en-US" dirty="0"/>
                  <a:t>Flip the bits in </a:t>
                </a:r>
                <a:r>
                  <a:rPr lang="en-US" i="1" dirty="0"/>
                  <a:t>m</a:t>
                </a:r>
                <a:r>
                  <a:rPr lang="en-US" dirty="0"/>
                  <a:t>, </a:t>
                </a:r>
                <a14:m>
                  <m:oMath xmlns:m="http://schemas.openxmlformats.org/officeDocument/2006/math">
                    <m:r>
                      <a:rPr lang="en-US" b="0" i="1">
                        <a:latin typeface="Cambria Math" panose="02040503050406030204" pitchFamily="18" charset="0"/>
                      </a:rPr>
                      <m:t>0</m:t>
                    </m:r>
                    <m:r>
                      <a:rPr lang="en-US" i="1">
                        <a:latin typeface="Cambria Math" panose="02040503050406030204" pitchFamily="18" charset="0"/>
                      </a:rPr>
                      <m:t>→</m:t>
                    </m:r>
                    <m:r>
                      <a:rPr lang="en-US" b="0" i="1">
                        <a:latin typeface="Cambria Math" panose="02040503050406030204" pitchFamily="18" charset="0"/>
                      </a:rPr>
                      <m:t>1</m:t>
                    </m:r>
                  </m:oMath>
                </a14:m>
                <a:r>
                  <a:rPr lang="en-US" dirty="0"/>
                  <a:t> and </a:t>
                </a:r>
                <a14:m>
                  <m:oMath xmlns:m="http://schemas.openxmlformats.org/officeDocument/2006/math">
                    <m:r>
                      <a:rPr lang="en-US" b="0" i="1">
                        <a:latin typeface="Cambria Math" panose="02040503050406030204" pitchFamily="18" charset="0"/>
                      </a:rPr>
                      <m:t>1→0</m:t>
                    </m:r>
                  </m:oMath>
                </a14:m>
                <a:r>
                  <a:rPr lang="en-US" dirty="0"/>
                  <a:t> (in </a:t>
                </a:r>
                <a:r>
                  <a:rPr lang="en-US" b="1" dirty="0"/>
                  <a:t>C</a:t>
                </a:r>
                <a:r>
                  <a:rPr lang="en-US" dirty="0"/>
                  <a:t> this is the </a:t>
                </a:r>
                <a:r>
                  <a:rPr lang="en-US" dirty="0">
                    <a:latin typeface="Courier" pitchFamily="2" charset="0"/>
                  </a:rPr>
                  <a:t>~</a:t>
                </a:r>
                <a:r>
                  <a:rPr lang="en-US" dirty="0"/>
                  <a:t> operator), and then</a:t>
                </a:r>
              </a:p>
              <a:p>
                <a:pPr lvl="1"/>
                <a:r>
                  <a:rPr lang="en-US" dirty="0"/>
                  <a:t>Add one to the result.</a:t>
                </a:r>
              </a:p>
              <a:p>
                <a:pPr marL="0" indent="0">
                  <a:buNone/>
                </a:pPr>
                <a:r>
                  <a:rPr lang="en-US" sz="2400" dirty="0"/>
                  <a:t>Let’s try </a:t>
                </a:r>
                <a14:m>
                  <m:oMath xmlns:m="http://schemas.openxmlformats.org/officeDocument/2006/math">
                    <m:r>
                      <a:rPr lang="en-US" sz="2400" b="0" i="1">
                        <a:latin typeface="Cambria Math" panose="02040503050406030204" pitchFamily="18" charset="0"/>
                      </a:rPr>
                      <m:t>5=</m:t>
                    </m:r>
                    <m:sSub>
                      <m:sSubPr>
                        <m:ctrlPr>
                          <a:rPr lang="en-US" sz="2400" b="0" i="1">
                            <a:latin typeface="Cambria Math" panose="02040503050406030204" pitchFamily="18" charset="0"/>
                          </a:rPr>
                        </m:ctrlPr>
                      </m:sSubPr>
                      <m:e>
                        <m:r>
                          <a:rPr lang="en-US" sz="2400" b="0" i="1">
                            <a:latin typeface="Cambria Math" panose="02040503050406030204" pitchFamily="18" charset="0"/>
                          </a:rPr>
                          <m:t>0101</m:t>
                        </m:r>
                      </m:e>
                      <m:sub>
                        <m:r>
                          <a:rPr lang="en-US" sz="2400" b="0" i="1">
                            <a:latin typeface="Cambria Math" panose="02040503050406030204" pitchFamily="18" charset="0"/>
                          </a:rPr>
                          <m:t>2</m:t>
                        </m:r>
                      </m:sub>
                    </m:sSub>
                  </m:oMath>
                </a14:m>
                <a:r>
                  <a:rPr lang="en-US" sz="2400" dirty="0"/>
                  <a:t> using 4 bit integers:</a:t>
                </a:r>
              </a:p>
              <a:p>
                <a:pPr lvl="1"/>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0101</m:t>
                        </m:r>
                      </m:e>
                      <m:sub>
                        <m:r>
                          <a:rPr lang="en-US" b="0" i="1">
                            <a:latin typeface="Cambria Math" panose="02040503050406030204" pitchFamily="18" charset="0"/>
                          </a:rPr>
                          <m:t>2</m:t>
                        </m:r>
                      </m:sub>
                    </m:sSub>
                    <m:r>
                      <a:rPr lang="en-US" b="0" i="1">
                        <a:latin typeface="Cambria Math" panose="02040503050406030204" pitchFamily="18" charset="0"/>
                      </a:rPr>
                      <m:t>+1=</m:t>
                    </m:r>
                    <m:sSub>
                      <m:sSubPr>
                        <m:ctrlPr>
                          <a:rPr lang="en-US" b="0" i="1">
                            <a:latin typeface="Cambria Math" panose="02040503050406030204" pitchFamily="18" charset="0"/>
                          </a:rPr>
                        </m:ctrlPr>
                      </m:sSubPr>
                      <m:e>
                        <m:r>
                          <a:rPr lang="en-US" b="0" i="1">
                            <a:latin typeface="Cambria Math" panose="02040503050406030204" pitchFamily="18" charset="0"/>
                          </a:rPr>
                          <m:t>1010</m:t>
                        </m:r>
                      </m:e>
                      <m:sub>
                        <m:r>
                          <a:rPr lang="en-US" b="0" i="1">
                            <a:latin typeface="Cambria Math" panose="02040503050406030204" pitchFamily="18" charset="0"/>
                          </a:rPr>
                          <m:t>2</m:t>
                        </m:r>
                      </m:sub>
                    </m:sSub>
                    <m:r>
                      <a:rPr lang="en-US" b="0" i="1">
                        <a:latin typeface="Cambria Math" panose="02040503050406030204" pitchFamily="18" charset="0"/>
                      </a:rPr>
                      <m:t>+1=</m:t>
                    </m:r>
                    <m:sSub>
                      <m:sSubPr>
                        <m:ctrlPr>
                          <a:rPr lang="en-US" b="0" i="1">
                            <a:latin typeface="Cambria Math" panose="02040503050406030204" pitchFamily="18" charset="0"/>
                          </a:rPr>
                        </m:ctrlPr>
                      </m:sSubPr>
                      <m:e>
                        <m:r>
                          <a:rPr lang="en-US" b="0" i="1">
                            <a:latin typeface="Cambria Math" panose="02040503050406030204" pitchFamily="18" charset="0"/>
                          </a:rPr>
                          <m:t>1011</m:t>
                        </m:r>
                      </m:e>
                      <m:sub>
                        <m:r>
                          <a:rPr lang="en-US" b="0" i="1">
                            <a:latin typeface="Cambria Math" panose="02040503050406030204" pitchFamily="18" charset="0"/>
                          </a:rPr>
                          <m:t>2</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0101</m:t>
                        </m:r>
                      </m:e>
                      <m:sub>
                        <m:r>
                          <a:rPr lang="en-US" b="0" i="1">
                            <a:latin typeface="Cambria Math" panose="02040503050406030204" pitchFamily="18" charset="0"/>
                          </a:rPr>
                          <m:t>2</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1011</m:t>
                        </m:r>
                      </m:e>
                      <m:sub>
                        <m:r>
                          <a:rPr lang="en-US" b="0" i="1">
                            <a:latin typeface="Cambria Math" panose="02040503050406030204" pitchFamily="18" charset="0"/>
                          </a:rPr>
                          <m:t>2</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10000</m:t>
                        </m:r>
                      </m:e>
                      <m:sub>
                        <m:r>
                          <a:rPr lang="en-US" b="0" i="1">
                            <a:latin typeface="Cambria Math" panose="02040503050406030204" pitchFamily="18" charset="0"/>
                          </a:rPr>
                          <m:t>2</m:t>
                        </m:r>
                      </m:sub>
                    </m:sSub>
                  </m:oMath>
                </a14:m>
                <a:r>
                  <a:rPr lang="en-US" dirty="0"/>
                  <a:t> but we only have four bits, so we drop the high-order (carry) bit and get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0000</m:t>
                        </m:r>
                      </m:e>
                      <m:sub>
                        <m:r>
                          <a:rPr lang="en-US" b="0" i="1">
                            <a:latin typeface="Cambria Math" panose="02040503050406030204" pitchFamily="18" charset="0"/>
                          </a:rPr>
                          <m:t>2</m:t>
                        </m:r>
                      </m:sub>
                    </m:sSub>
                  </m:oMath>
                </a14:m>
                <a:r>
                  <a:rPr lang="en-US" dirty="0"/>
                  <a:t>.</a:t>
                </a:r>
              </a:p>
            </p:txBody>
          </p:sp>
        </mc:Choice>
        <mc:Fallback xmlns="">
          <p:sp>
            <p:nvSpPr>
              <p:cNvPr id="3" name="Content Placeholder 2">
                <a:extLst>
                  <a:ext uri="{FF2B5EF4-FFF2-40B4-BE49-F238E27FC236}">
                    <a16:creationId xmlns:a16="http://schemas.microsoft.com/office/drawing/2014/main" id="{EEDE824E-DF96-2741-9FED-88051E8A96D1}"/>
                  </a:ext>
                </a:extLst>
              </p:cNvPr>
              <p:cNvSpPr>
                <a:spLocks noGrp="1" noRot="1" noChangeAspect="1" noMove="1" noResize="1" noEditPoints="1" noAdjustHandles="1" noChangeArrowheads="1" noChangeShapeType="1" noTextEdit="1"/>
              </p:cNvSpPr>
              <p:nvPr>
                <p:ph sz="half" idx="1"/>
              </p:nvPr>
            </p:nvSpPr>
            <p:spPr>
              <a:xfrm>
                <a:off x="5590866" y="1907628"/>
                <a:ext cx="6431436" cy="4351282"/>
              </a:xfrm>
              <a:blipFill>
                <a:blip r:embed="rId2"/>
                <a:stretch>
                  <a:fillRect l="-1578" t="-1749" r="-2367"/>
                </a:stretch>
              </a:blipFill>
            </p:spPr>
            <p:txBody>
              <a:bodyPr/>
              <a:lstStyle/>
              <a:p>
                <a:r>
                  <a:rPr lang="en-US">
                    <a:noFill/>
                  </a:rPr>
                  <a:t> </a:t>
                </a:r>
              </a:p>
            </p:txBody>
          </p:sp>
        </mc:Fallback>
      </mc:AlternateContent>
      <p:graphicFrame>
        <p:nvGraphicFramePr>
          <p:cNvPr id="6" name="Content Placeholder 5">
            <a:extLst>
              <a:ext uri="{FF2B5EF4-FFF2-40B4-BE49-F238E27FC236}">
                <a16:creationId xmlns:a16="http://schemas.microsoft.com/office/drawing/2014/main" id="{B3E6504B-2AC3-7C4E-B9F9-D8DAA20B0173}"/>
              </a:ext>
            </a:extLst>
          </p:cNvPr>
          <p:cNvGraphicFramePr>
            <a:graphicFrameLocks noGrp="1"/>
          </p:cNvGraphicFramePr>
          <p:nvPr>
            <p:ph sz="half" idx="2"/>
            <p:extLst>
              <p:ext uri="{D42A27DB-BD31-4B8C-83A1-F6EECF244321}">
                <p14:modId xmlns:p14="http://schemas.microsoft.com/office/powerpoint/2010/main" val="4266882422"/>
              </p:ext>
            </p:extLst>
          </p:nvPr>
        </p:nvGraphicFramePr>
        <p:xfrm>
          <a:off x="321733" y="496168"/>
          <a:ext cx="3835488" cy="3929427"/>
        </p:xfrm>
        <a:graphic>
          <a:graphicData uri="http://schemas.openxmlformats.org/drawingml/2006/table">
            <a:tbl>
              <a:tblPr firstRow="1" bandRow="1">
                <a:tableStyleId>{8EC20E35-A176-4012-BC5E-935CFFF8708E}</a:tableStyleId>
              </a:tblPr>
              <a:tblGrid>
                <a:gridCol w="1836187">
                  <a:extLst>
                    <a:ext uri="{9D8B030D-6E8A-4147-A177-3AD203B41FA5}">
                      <a16:colId xmlns:a16="http://schemas.microsoft.com/office/drawing/2014/main" val="3664248307"/>
                    </a:ext>
                  </a:extLst>
                </a:gridCol>
                <a:gridCol w="1999301">
                  <a:extLst>
                    <a:ext uri="{9D8B030D-6E8A-4147-A177-3AD203B41FA5}">
                      <a16:colId xmlns:a16="http://schemas.microsoft.com/office/drawing/2014/main" val="3933416651"/>
                    </a:ext>
                  </a:extLst>
                </a:gridCol>
              </a:tblGrid>
              <a:tr h="436603">
                <a:tc>
                  <a:txBody>
                    <a:bodyPr/>
                    <a:lstStyle/>
                    <a:p>
                      <a:r>
                        <a:rPr lang="en-US" sz="2000"/>
                        <a:t>Positive</a:t>
                      </a:r>
                    </a:p>
                  </a:txBody>
                  <a:tcPr marL="99228" marR="99228" marT="49614" marB="49614"/>
                </a:tc>
                <a:tc>
                  <a:txBody>
                    <a:bodyPr/>
                    <a:lstStyle/>
                    <a:p>
                      <a:r>
                        <a:rPr lang="en-US" sz="2000"/>
                        <a:t>Negative</a:t>
                      </a:r>
                    </a:p>
                  </a:txBody>
                  <a:tcPr marL="99228" marR="99228" marT="49614" marB="49614"/>
                </a:tc>
                <a:extLst>
                  <a:ext uri="{0D108BD9-81ED-4DB2-BD59-A6C34878D82A}">
                    <a16:rowId xmlns:a16="http://schemas.microsoft.com/office/drawing/2014/main" val="531902631"/>
                  </a:ext>
                </a:extLst>
              </a:tr>
              <a:tr h="436603">
                <a:tc>
                  <a:txBody>
                    <a:bodyPr/>
                    <a:lstStyle/>
                    <a:p>
                      <a:r>
                        <a:rPr lang="en-US" sz="2000"/>
                        <a:t>0000</a:t>
                      </a:r>
                    </a:p>
                  </a:txBody>
                  <a:tcPr marL="99228" marR="99228" marT="49614" marB="49614"/>
                </a:tc>
                <a:tc>
                  <a:txBody>
                    <a:bodyPr/>
                    <a:lstStyle/>
                    <a:p>
                      <a:r>
                        <a:rPr lang="en-US" sz="2000"/>
                        <a:t>0000</a:t>
                      </a:r>
                    </a:p>
                  </a:txBody>
                  <a:tcPr marL="99228" marR="99228" marT="49614" marB="49614"/>
                </a:tc>
                <a:extLst>
                  <a:ext uri="{0D108BD9-81ED-4DB2-BD59-A6C34878D82A}">
                    <a16:rowId xmlns:a16="http://schemas.microsoft.com/office/drawing/2014/main" val="984108695"/>
                  </a:ext>
                </a:extLst>
              </a:tr>
              <a:tr h="436603">
                <a:tc>
                  <a:txBody>
                    <a:bodyPr/>
                    <a:lstStyle/>
                    <a:p>
                      <a:r>
                        <a:rPr lang="en-US" sz="2000"/>
                        <a:t>0001</a:t>
                      </a:r>
                    </a:p>
                  </a:txBody>
                  <a:tcPr marL="99228" marR="99228" marT="49614" marB="49614"/>
                </a:tc>
                <a:tc>
                  <a:txBody>
                    <a:bodyPr/>
                    <a:lstStyle/>
                    <a:p>
                      <a:r>
                        <a:rPr lang="en-US" sz="2000"/>
                        <a:t>1111</a:t>
                      </a:r>
                    </a:p>
                  </a:txBody>
                  <a:tcPr marL="99228" marR="99228" marT="49614" marB="49614"/>
                </a:tc>
                <a:extLst>
                  <a:ext uri="{0D108BD9-81ED-4DB2-BD59-A6C34878D82A}">
                    <a16:rowId xmlns:a16="http://schemas.microsoft.com/office/drawing/2014/main" val="2136045387"/>
                  </a:ext>
                </a:extLst>
              </a:tr>
              <a:tr h="436603">
                <a:tc>
                  <a:txBody>
                    <a:bodyPr/>
                    <a:lstStyle/>
                    <a:p>
                      <a:r>
                        <a:rPr lang="en-US" sz="2000"/>
                        <a:t>0010</a:t>
                      </a:r>
                    </a:p>
                  </a:txBody>
                  <a:tcPr marL="99228" marR="99228" marT="49614" marB="49614"/>
                </a:tc>
                <a:tc>
                  <a:txBody>
                    <a:bodyPr/>
                    <a:lstStyle/>
                    <a:p>
                      <a:r>
                        <a:rPr lang="en-US" sz="2000"/>
                        <a:t>1110</a:t>
                      </a:r>
                    </a:p>
                  </a:txBody>
                  <a:tcPr marL="99228" marR="99228" marT="49614" marB="49614"/>
                </a:tc>
                <a:extLst>
                  <a:ext uri="{0D108BD9-81ED-4DB2-BD59-A6C34878D82A}">
                    <a16:rowId xmlns:a16="http://schemas.microsoft.com/office/drawing/2014/main" val="2105969188"/>
                  </a:ext>
                </a:extLst>
              </a:tr>
              <a:tr h="436603">
                <a:tc>
                  <a:txBody>
                    <a:bodyPr/>
                    <a:lstStyle/>
                    <a:p>
                      <a:r>
                        <a:rPr lang="en-US" sz="2000"/>
                        <a:t>0011</a:t>
                      </a:r>
                    </a:p>
                  </a:txBody>
                  <a:tcPr marL="99228" marR="99228" marT="49614" marB="49614"/>
                </a:tc>
                <a:tc>
                  <a:txBody>
                    <a:bodyPr/>
                    <a:lstStyle/>
                    <a:p>
                      <a:r>
                        <a:rPr lang="en-US" sz="2000"/>
                        <a:t>1101</a:t>
                      </a:r>
                    </a:p>
                  </a:txBody>
                  <a:tcPr marL="99228" marR="99228" marT="49614" marB="49614"/>
                </a:tc>
                <a:extLst>
                  <a:ext uri="{0D108BD9-81ED-4DB2-BD59-A6C34878D82A}">
                    <a16:rowId xmlns:a16="http://schemas.microsoft.com/office/drawing/2014/main" val="143304545"/>
                  </a:ext>
                </a:extLst>
              </a:tr>
              <a:tr h="436603">
                <a:tc>
                  <a:txBody>
                    <a:bodyPr/>
                    <a:lstStyle/>
                    <a:p>
                      <a:r>
                        <a:rPr lang="en-US" sz="2000"/>
                        <a:t>0100</a:t>
                      </a:r>
                    </a:p>
                  </a:txBody>
                  <a:tcPr marL="99228" marR="99228" marT="49614" marB="49614"/>
                </a:tc>
                <a:tc>
                  <a:txBody>
                    <a:bodyPr/>
                    <a:lstStyle/>
                    <a:p>
                      <a:r>
                        <a:rPr lang="en-US" sz="2000"/>
                        <a:t>1100</a:t>
                      </a:r>
                    </a:p>
                  </a:txBody>
                  <a:tcPr marL="99228" marR="99228" marT="49614" marB="49614"/>
                </a:tc>
                <a:extLst>
                  <a:ext uri="{0D108BD9-81ED-4DB2-BD59-A6C34878D82A}">
                    <a16:rowId xmlns:a16="http://schemas.microsoft.com/office/drawing/2014/main" val="2609475540"/>
                  </a:ext>
                </a:extLst>
              </a:tr>
              <a:tr h="436603">
                <a:tc>
                  <a:txBody>
                    <a:bodyPr/>
                    <a:lstStyle/>
                    <a:p>
                      <a:r>
                        <a:rPr lang="en-US" sz="2000"/>
                        <a:t>0101</a:t>
                      </a:r>
                    </a:p>
                  </a:txBody>
                  <a:tcPr marL="99228" marR="99228" marT="49614" marB="49614"/>
                </a:tc>
                <a:tc>
                  <a:txBody>
                    <a:bodyPr/>
                    <a:lstStyle/>
                    <a:p>
                      <a:r>
                        <a:rPr lang="en-US" sz="2000"/>
                        <a:t>1011</a:t>
                      </a:r>
                    </a:p>
                  </a:txBody>
                  <a:tcPr marL="99228" marR="99228" marT="49614" marB="49614"/>
                </a:tc>
                <a:extLst>
                  <a:ext uri="{0D108BD9-81ED-4DB2-BD59-A6C34878D82A}">
                    <a16:rowId xmlns:a16="http://schemas.microsoft.com/office/drawing/2014/main" val="3554358798"/>
                  </a:ext>
                </a:extLst>
              </a:tr>
              <a:tr h="436603">
                <a:tc>
                  <a:txBody>
                    <a:bodyPr/>
                    <a:lstStyle/>
                    <a:p>
                      <a:r>
                        <a:rPr lang="en-US" sz="2000"/>
                        <a:t>0110</a:t>
                      </a:r>
                    </a:p>
                  </a:txBody>
                  <a:tcPr marL="99228" marR="99228" marT="49614" marB="49614"/>
                </a:tc>
                <a:tc>
                  <a:txBody>
                    <a:bodyPr/>
                    <a:lstStyle/>
                    <a:p>
                      <a:r>
                        <a:rPr lang="en-US" sz="2000"/>
                        <a:t>1010</a:t>
                      </a:r>
                    </a:p>
                  </a:txBody>
                  <a:tcPr marL="99228" marR="99228" marT="49614" marB="49614"/>
                </a:tc>
                <a:extLst>
                  <a:ext uri="{0D108BD9-81ED-4DB2-BD59-A6C34878D82A}">
                    <a16:rowId xmlns:a16="http://schemas.microsoft.com/office/drawing/2014/main" val="2301728414"/>
                  </a:ext>
                </a:extLst>
              </a:tr>
              <a:tr h="436603">
                <a:tc>
                  <a:txBody>
                    <a:bodyPr/>
                    <a:lstStyle/>
                    <a:p>
                      <a:r>
                        <a:rPr lang="en-US" sz="2000"/>
                        <a:t>0111</a:t>
                      </a:r>
                    </a:p>
                  </a:txBody>
                  <a:tcPr marL="99228" marR="99228" marT="49614" marB="49614"/>
                </a:tc>
                <a:tc>
                  <a:txBody>
                    <a:bodyPr/>
                    <a:lstStyle/>
                    <a:p>
                      <a:r>
                        <a:rPr lang="en-US" sz="2000"/>
                        <a:t>1001</a:t>
                      </a:r>
                    </a:p>
                  </a:txBody>
                  <a:tcPr marL="99228" marR="99228" marT="49614" marB="49614"/>
                </a:tc>
                <a:extLst>
                  <a:ext uri="{0D108BD9-81ED-4DB2-BD59-A6C34878D82A}">
                    <a16:rowId xmlns:a16="http://schemas.microsoft.com/office/drawing/2014/main" val="905100403"/>
                  </a:ext>
                </a:extLst>
              </a:tr>
            </a:tbl>
          </a:graphicData>
        </a:graphic>
      </p:graphicFrame>
      <p:sp>
        <p:nvSpPr>
          <p:cNvPr id="7" name="Date Placeholder 6">
            <a:extLst>
              <a:ext uri="{FF2B5EF4-FFF2-40B4-BE49-F238E27FC236}">
                <a16:creationId xmlns:a16="http://schemas.microsoft.com/office/drawing/2014/main" id="{06C1E3CB-C44C-6D45-9F0A-2422D1286B34}"/>
              </a:ext>
            </a:extLst>
          </p:cNvPr>
          <p:cNvSpPr>
            <a:spLocks noGrp="1"/>
          </p:cNvSpPr>
          <p:nvPr>
            <p:ph type="dt" sz="half" idx="10"/>
          </p:nvPr>
        </p:nvSpPr>
        <p:spPr/>
        <p:txBody>
          <a:bodyPr/>
          <a:lstStyle/>
          <a:p>
            <a:fld id="{C9B3DE53-B77C-4A45-BA4E-E5A0FEFAAE72}" type="datetime3">
              <a:rPr lang="en-US" smtClean="0"/>
              <a:t>27 September 2022</a:t>
            </a:fld>
            <a:endParaRPr lang="en-US"/>
          </a:p>
        </p:txBody>
      </p:sp>
      <p:sp>
        <p:nvSpPr>
          <p:cNvPr id="4" name="Footer Placeholder 3">
            <a:extLst>
              <a:ext uri="{FF2B5EF4-FFF2-40B4-BE49-F238E27FC236}">
                <a16:creationId xmlns:a16="http://schemas.microsoft.com/office/drawing/2014/main" id="{C389F819-B56B-2B4C-BBCC-1DEADD5DC32D}"/>
              </a:ext>
            </a:extLst>
          </p:cNvPr>
          <p:cNvSpPr>
            <a:spLocks noGrp="1"/>
          </p:cNvSpPr>
          <p:nvPr>
            <p:ph type="ftr" sz="quarter" idx="11"/>
          </p:nvPr>
        </p:nvSpPr>
        <p:spPr/>
        <p:txBody>
          <a:bodyPr/>
          <a:lstStyle/>
          <a:p>
            <a:r>
              <a:rPr lang="en-US"/>
              <a:t>© 2021 Darrell Long</a:t>
            </a:r>
          </a:p>
        </p:txBody>
      </p:sp>
      <p:sp>
        <p:nvSpPr>
          <p:cNvPr id="5" name="Slide Number Placeholder 4">
            <a:extLst>
              <a:ext uri="{FF2B5EF4-FFF2-40B4-BE49-F238E27FC236}">
                <a16:creationId xmlns:a16="http://schemas.microsoft.com/office/drawing/2014/main" id="{E88802A4-6DF1-0449-8C0B-46590F89D2F4}"/>
              </a:ext>
            </a:extLst>
          </p:cNvPr>
          <p:cNvSpPr>
            <a:spLocks noGrp="1"/>
          </p:cNvSpPr>
          <p:nvPr>
            <p:ph type="sldNum" sz="quarter" idx="12"/>
          </p:nvPr>
        </p:nvSpPr>
        <p:spPr/>
        <p:txBody>
          <a:bodyPr/>
          <a:lstStyle/>
          <a:p>
            <a:fld id="{C839E621-CBEA-FC4C-905A-93C58F9E1BA6}" type="slidenum">
              <a:rPr lang="en-US" smtClean="0"/>
              <a:t>16</a:t>
            </a:fld>
            <a:endParaRPr lang="en-US"/>
          </a:p>
        </p:txBody>
      </p:sp>
    </p:spTree>
    <p:extLst>
      <p:ext uri="{BB962C8B-B14F-4D97-AF65-F5344CB8AC3E}">
        <p14:creationId xmlns:p14="http://schemas.microsoft.com/office/powerpoint/2010/main" val="75218242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 name="Rectangle 15">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0BA3D-B42F-8D4D-9C82-836CFA436384}"/>
              </a:ext>
            </a:extLst>
          </p:cNvPr>
          <p:cNvSpPr>
            <a:spLocks noGrp="1"/>
          </p:cNvSpPr>
          <p:nvPr>
            <p:ph type="title"/>
          </p:nvPr>
        </p:nvSpPr>
        <p:spPr>
          <a:xfrm>
            <a:off x="992206" y="1608667"/>
            <a:ext cx="2823275" cy="4501127"/>
          </a:xfrm>
        </p:spPr>
        <p:txBody>
          <a:bodyPr vert="horz" lIns="91440" tIns="45720" rIns="91440" bIns="45720" rtlCol="0" anchor="t">
            <a:normAutofit/>
          </a:bodyPr>
          <a:lstStyle/>
          <a:p>
            <a:pPr algn="r"/>
            <a:r>
              <a:rPr lang="en-US" sz="3200">
                <a:solidFill>
                  <a:srgbClr val="FFFFFF"/>
                </a:solidFill>
              </a:rPr>
              <a:t>Real Numbers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C71605B-F3DA-044C-936C-97F1C7CA9D7B}"/>
                  </a:ext>
                </a:extLst>
              </p:cNvPr>
              <p:cNvSpPr>
                <a:spLocks noGrp="1"/>
              </p:cNvSpPr>
              <p:nvPr>
                <p:ph sz="half" idx="2"/>
              </p:nvPr>
            </p:nvSpPr>
            <p:spPr>
              <a:xfrm>
                <a:off x="4547697" y="1608667"/>
                <a:ext cx="4679429" cy="4501127"/>
              </a:xfrm>
            </p:spPr>
            <p:txBody>
              <a:bodyPr vert="horz" lIns="91440" tIns="45720" rIns="91440" bIns="45720" rtlCol="0">
                <a:normAutofit/>
              </a:bodyPr>
              <a:lstStyle/>
              <a:p>
                <a:r>
                  <a:rPr lang="en-US" sz="2000"/>
                  <a:t>Real numbers (ℝ) are:</a:t>
                </a:r>
              </a:p>
              <a:p>
                <a:pPr lvl="1"/>
                <a:r>
                  <a:rPr lang="en-US" sz="2000" i="1"/>
                  <a:t>Continuous</a:t>
                </a:r>
              </a:p>
              <a:p>
                <a:pPr lvl="1"/>
                <a:r>
                  <a:rPr lang="en-US" sz="2000" i="1"/>
                  <a:t>Uncountably</a:t>
                </a:r>
                <a:r>
                  <a:rPr lang="en-US" sz="2000"/>
                  <a:t> infinite</a:t>
                </a:r>
              </a:p>
              <a:p>
                <a:pPr lvl="1"/>
                <a:endParaRPr lang="en-US" sz="2000"/>
              </a:p>
              <a:p>
                <a:pPr marL="0" indent="0">
                  <a:buNone/>
                </a:pPr>
                <a:r>
                  <a:rPr lang="en-US" sz="2000"/>
                  <a:t>There are just as many numbers between any </a:t>
                </a:r>
                <a14:m>
                  <m:oMath xmlns:m="http://schemas.openxmlformats.org/officeDocument/2006/math">
                    <m:r>
                      <a:rPr lang="en-US" sz="2000" i="1">
                        <a:latin typeface="Cambria Math" panose="02040503050406030204" pitchFamily="18" charset="0"/>
                      </a:rPr>
                      <m:t>𝑥</m:t>
                    </m:r>
                  </m:oMath>
                </a14:m>
                <a:r>
                  <a:rPr lang="en-US" sz="2000"/>
                  <a:t> and </a:t>
                </a:r>
                <a14:m>
                  <m:oMath xmlns:m="http://schemas.openxmlformats.org/officeDocument/2006/math">
                    <m:r>
                      <a:rPr lang="en-US" sz="2000" i="1">
                        <a:latin typeface="Cambria Math" panose="02040503050406030204" pitchFamily="18" charset="0"/>
                      </a:rPr>
                      <m:t>𝑦</m:t>
                    </m:r>
                  </m:oMath>
                </a14:m>
                <a:r>
                  <a:rPr lang="en-US" sz="2000"/>
                  <a:t> as there in all of ℝ.</a:t>
                </a:r>
              </a:p>
              <a:p>
                <a:pPr lvl="1"/>
                <a:endParaRPr lang="en-US" sz="2000"/>
              </a:p>
              <a:p>
                <a:r>
                  <a:rPr lang="en-US" sz="2000"/>
                  <a:t>Include all of the:</a:t>
                </a:r>
              </a:p>
              <a:p>
                <a:pPr lvl="1"/>
                <a:r>
                  <a:rPr lang="en-US" sz="2000"/>
                  <a:t>Integers (ℤ)</a:t>
                </a:r>
              </a:p>
              <a:p>
                <a:pPr lvl="1"/>
                <a:r>
                  <a:rPr lang="en-US" sz="2000"/>
                  <a:t>Rational numbers (ℚ)</a:t>
                </a:r>
              </a:p>
              <a:p>
                <a:pPr lvl="1"/>
                <a:r>
                  <a:rPr lang="en-US" sz="2000"/>
                  <a:t>Irrational numbers (ℝ – ℚ)</a:t>
                </a:r>
              </a:p>
            </p:txBody>
          </p:sp>
        </mc:Choice>
        <mc:Fallback xmlns="">
          <p:sp>
            <p:nvSpPr>
              <p:cNvPr id="4" name="Content Placeholder 3">
                <a:extLst>
                  <a:ext uri="{FF2B5EF4-FFF2-40B4-BE49-F238E27FC236}">
                    <a16:creationId xmlns:a16="http://schemas.microsoft.com/office/drawing/2014/main" id="{1C71605B-F3DA-044C-936C-97F1C7CA9D7B}"/>
                  </a:ext>
                </a:extLst>
              </p:cNvPr>
              <p:cNvSpPr>
                <a:spLocks noGrp="1" noRot="1" noChangeAspect="1" noMove="1" noResize="1" noEditPoints="1" noAdjustHandles="1" noChangeArrowheads="1" noChangeShapeType="1" noTextEdit="1"/>
              </p:cNvSpPr>
              <p:nvPr>
                <p:ph sz="half" idx="2"/>
              </p:nvPr>
            </p:nvSpPr>
            <p:spPr>
              <a:xfrm>
                <a:off x="4547697" y="1608667"/>
                <a:ext cx="4679429" cy="4501127"/>
              </a:xfrm>
              <a:blipFill>
                <a:blip r:embed="rId2"/>
                <a:stretch>
                  <a:fillRect l="-1355" t="-1690"/>
                </a:stretch>
              </a:blipFill>
            </p:spPr>
            <p:txBody>
              <a:bodyPr/>
              <a:lstStyle/>
              <a:p>
                <a:r>
                  <a:rPr lang="en-US">
                    <a:noFill/>
                  </a:rPr>
                  <a:t> </a:t>
                </a:r>
              </a:p>
            </p:txBody>
          </p:sp>
        </mc:Fallback>
      </mc:AlternateContent>
      <p:pic>
        <p:nvPicPr>
          <p:cNvPr id="18" name="Picture 17" descr="A person with long hair&#10;&#10;Description automatically generated with medium confidence">
            <a:extLst>
              <a:ext uri="{FF2B5EF4-FFF2-40B4-BE49-F238E27FC236}">
                <a16:creationId xmlns:a16="http://schemas.microsoft.com/office/drawing/2014/main" id="{A50106C1-F91E-DC47-B135-400E62FDE7AD}"/>
              </a:ext>
            </a:extLst>
          </p:cNvPr>
          <p:cNvPicPr>
            <a:picLocks noChangeAspect="1"/>
          </p:cNvPicPr>
          <p:nvPr/>
        </p:nvPicPr>
        <p:blipFill>
          <a:blip r:embed="rId3"/>
          <a:stretch>
            <a:fillRect/>
          </a:stretch>
        </p:blipFill>
        <p:spPr>
          <a:xfrm>
            <a:off x="0" y="3055824"/>
            <a:ext cx="3421958" cy="3802176"/>
          </a:xfrm>
          <a:prstGeom prst="rect">
            <a:avLst/>
          </a:prstGeom>
        </p:spPr>
      </p:pic>
      <p:sp>
        <p:nvSpPr>
          <p:cNvPr id="3" name="Footer Placeholder 2">
            <a:extLst>
              <a:ext uri="{FF2B5EF4-FFF2-40B4-BE49-F238E27FC236}">
                <a16:creationId xmlns:a16="http://schemas.microsoft.com/office/drawing/2014/main" id="{F1F38601-0DE5-7F48-BF9A-94D955ED7C1A}"/>
              </a:ext>
            </a:extLst>
          </p:cNvPr>
          <p:cNvSpPr>
            <a:spLocks noGrp="1"/>
          </p:cNvSpPr>
          <p:nvPr>
            <p:ph type="ftr" sz="quarter" idx="11"/>
          </p:nvPr>
        </p:nvSpPr>
        <p:spPr>
          <a:xfrm>
            <a:off x="4547698" y="6356350"/>
            <a:ext cx="5687683" cy="365125"/>
          </a:xfrm>
        </p:spPr>
        <p:txBody>
          <a:bodyPr>
            <a:normAutofit/>
          </a:bodyPr>
          <a:lstStyle/>
          <a:p>
            <a:pPr algn="l">
              <a:spcAft>
                <a:spcPts val="600"/>
              </a:spcAft>
            </a:pPr>
            <a:r>
              <a:rPr lang="en-US" sz="1050"/>
              <a:t>© 2021 Darrell Long</a:t>
            </a:r>
          </a:p>
        </p:txBody>
      </p:sp>
      <p:sp>
        <p:nvSpPr>
          <p:cNvPr id="5" name="Slide Number Placeholder 4">
            <a:extLst>
              <a:ext uri="{FF2B5EF4-FFF2-40B4-BE49-F238E27FC236}">
                <a16:creationId xmlns:a16="http://schemas.microsoft.com/office/drawing/2014/main" id="{56DC1D6C-44D9-E749-8884-8B41BADA1F67}"/>
              </a:ext>
            </a:extLst>
          </p:cNvPr>
          <p:cNvSpPr>
            <a:spLocks noGrp="1"/>
          </p:cNvSpPr>
          <p:nvPr>
            <p:ph type="sldNum" sz="quarter" idx="12"/>
          </p:nvPr>
        </p:nvSpPr>
        <p:spPr>
          <a:xfrm>
            <a:off x="10353368" y="6356350"/>
            <a:ext cx="1358284" cy="365125"/>
          </a:xfrm>
        </p:spPr>
        <p:txBody>
          <a:bodyPr>
            <a:normAutofit/>
          </a:bodyPr>
          <a:lstStyle/>
          <a:p>
            <a:pPr>
              <a:spcAft>
                <a:spcPts val="600"/>
              </a:spcAft>
            </a:pPr>
            <a:fld id="{C839E621-CBEA-FC4C-905A-93C58F9E1BA6}" type="slidenum">
              <a:rPr lang="en-US" sz="1050"/>
              <a:pPr>
                <a:spcAft>
                  <a:spcPts val="600"/>
                </a:spcAft>
              </a:pPr>
              <a:t>17</a:t>
            </a:fld>
            <a:endParaRPr lang="en-US" sz="1050"/>
          </a:p>
        </p:txBody>
      </p:sp>
      <p:sp>
        <p:nvSpPr>
          <p:cNvPr id="9" name="Date Placeholder 8">
            <a:extLst>
              <a:ext uri="{FF2B5EF4-FFF2-40B4-BE49-F238E27FC236}">
                <a16:creationId xmlns:a16="http://schemas.microsoft.com/office/drawing/2014/main" id="{1B3DA816-D962-0D40-997B-C4F1E232FFBA}"/>
              </a:ext>
            </a:extLst>
          </p:cNvPr>
          <p:cNvSpPr>
            <a:spLocks noGrp="1"/>
          </p:cNvSpPr>
          <p:nvPr>
            <p:ph type="dt" sz="half" idx="10"/>
          </p:nvPr>
        </p:nvSpPr>
        <p:spPr>
          <a:xfrm>
            <a:off x="838200" y="6356350"/>
            <a:ext cx="2743200" cy="365125"/>
          </a:xfrm>
        </p:spPr>
        <p:txBody>
          <a:bodyPr>
            <a:normAutofit/>
          </a:bodyPr>
          <a:lstStyle/>
          <a:p>
            <a:pPr>
              <a:spcAft>
                <a:spcPts val="600"/>
              </a:spcAft>
            </a:pPr>
            <a:fld id="{B5B151ED-7BEF-4C4B-AD72-81CDB07AEF8E}" type="datetime3">
              <a:rPr lang="en-US" sz="1050">
                <a:solidFill>
                  <a:srgbClr val="FFFFFF">
                    <a:alpha val="70000"/>
                  </a:srgbClr>
                </a:solidFill>
              </a:rPr>
              <a:pPr>
                <a:spcAft>
                  <a:spcPts val="600"/>
                </a:spcAft>
              </a:pPr>
              <a:t>27 September 2022</a:t>
            </a:fld>
            <a:endParaRPr lang="en-US" sz="1050" dirty="0">
              <a:solidFill>
                <a:srgbClr val="FFFFFF">
                  <a:alpha val="70000"/>
                </a:srgbClr>
              </a:solidFill>
            </a:endParaRPr>
          </a:p>
        </p:txBody>
      </p:sp>
    </p:spTree>
    <p:extLst>
      <p:ext uri="{BB962C8B-B14F-4D97-AF65-F5344CB8AC3E}">
        <p14:creationId xmlns:p14="http://schemas.microsoft.com/office/powerpoint/2010/main" val="3789698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13982-81C1-ED45-9E5E-23D3C542197B}"/>
              </a:ext>
            </a:extLst>
          </p:cNvPr>
          <p:cNvSpPr>
            <a:spLocks noGrp="1"/>
          </p:cNvSpPr>
          <p:nvPr>
            <p:ph type="title"/>
          </p:nvPr>
        </p:nvSpPr>
        <p:spPr>
          <a:xfrm>
            <a:off x="5069940" y="365124"/>
            <a:ext cx="6172200" cy="1828800"/>
          </a:xfrm>
        </p:spPr>
        <p:txBody>
          <a:bodyPr vert="horz" lIns="91440" tIns="45720" rIns="91440" bIns="45720" rtlCol="0" anchor="ctr">
            <a:normAutofit/>
          </a:bodyPr>
          <a:lstStyle/>
          <a:p>
            <a:r>
              <a:rPr lang="en-US" dirty="0"/>
              <a:t>Floating Point Numbers</a:t>
            </a:r>
          </a:p>
        </p:txBody>
      </p:sp>
      <p:sp>
        <p:nvSpPr>
          <p:cNvPr id="3" name="Content Placeholder 2">
            <a:extLst>
              <a:ext uri="{FF2B5EF4-FFF2-40B4-BE49-F238E27FC236}">
                <a16:creationId xmlns:a16="http://schemas.microsoft.com/office/drawing/2014/main" id="{CF95B29E-0A7C-3540-8D42-22D986D28A76}"/>
              </a:ext>
            </a:extLst>
          </p:cNvPr>
          <p:cNvSpPr>
            <a:spLocks noGrp="1"/>
          </p:cNvSpPr>
          <p:nvPr>
            <p:ph sz="half" idx="1"/>
          </p:nvPr>
        </p:nvSpPr>
        <p:spPr>
          <a:xfrm>
            <a:off x="5069940" y="2322576"/>
            <a:ext cx="6172200" cy="3858768"/>
          </a:xfrm>
        </p:spPr>
        <p:txBody>
          <a:bodyPr vert="horz" lIns="91440" tIns="45720" rIns="91440" bIns="45720" rtlCol="0">
            <a:normAutofit lnSpcReduction="10000"/>
          </a:bodyPr>
          <a:lstStyle/>
          <a:p>
            <a:pPr marL="0"/>
            <a:r>
              <a:rPr lang="en-US" sz="2400" dirty="0"/>
              <a:t>Are a proper subset of real numbers:</a:t>
            </a:r>
          </a:p>
          <a:p>
            <a:pPr lvl="1"/>
            <a:r>
              <a:rPr lang="en-US" dirty="0"/>
              <a:t>𝔽 ⊊ </a:t>
            </a:r>
            <a:r>
              <a:rPr lang="en-US" dirty="0" err="1"/>
              <a:t>ℝ</a:t>
            </a:r>
            <a:endParaRPr lang="en-US" dirty="0"/>
          </a:p>
          <a:p>
            <a:pPr marL="0"/>
            <a:r>
              <a:rPr lang="en-US" sz="2400" dirty="0"/>
              <a:t>Are a proper subset of rational numbers:</a:t>
            </a:r>
          </a:p>
          <a:p>
            <a:pPr lvl="1"/>
            <a:r>
              <a:rPr lang="en-US" dirty="0"/>
              <a:t>𝔽 ⊊ </a:t>
            </a:r>
            <a:r>
              <a:rPr lang="en-US" dirty="0" err="1"/>
              <a:t>ℚ</a:t>
            </a:r>
            <a:endParaRPr lang="en-US" dirty="0"/>
          </a:p>
          <a:p>
            <a:pPr marL="0"/>
            <a:r>
              <a:rPr lang="en-US" sz="2400" dirty="0"/>
              <a:t>Are a proper subset of the integers:</a:t>
            </a:r>
          </a:p>
          <a:p>
            <a:pPr lvl="1"/>
            <a:r>
              <a:rPr lang="en-US" dirty="0"/>
              <a:t>𝔽 ⊊ </a:t>
            </a:r>
            <a:r>
              <a:rPr lang="en-US" dirty="0" err="1"/>
              <a:t>ℤ</a:t>
            </a:r>
            <a:endParaRPr lang="en-US" dirty="0"/>
          </a:p>
          <a:p>
            <a:pPr marL="0"/>
            <a:r>
              <a:rPr lang="en-US" sz="2400" dirty="0"/>
              <a:t>It’s a mistake to think of them as </a:t>
            </a:r>
            <a:r>
              <a:rPr lang="en-US" sz="2400" i="1" dirty="0"/>
              <a:t>reals</a:t>
            </a:r>
            <a:r>
              <a:rPr lang="en-US" sz="2400" dirty="0"/>
              <a:t>. </a:t>
            </a:r>
          </a:p>
          <a:p>
            <a:pPr marL="0"/>
            <a:r>
              <a:rPr lang="en-US" sz="2400" dirty="0"/>
              <a:t>It is a mistake to think of them as </a:t>
            </a:r>
            <a:r>
              <a:rPr lang="en-US" sz="2400" i="1" dirty="0" err="1"/>
              <a:t>rationals</a:t>
            </a:r>
            <a:r>
              <a:rPr lang="en-US" sz="2400" dirty="0"/>
              <a:t>.</a:t>
            </a:r>
          </a:p>
          <a:p>
            <a:pPr marL="0"/>
            <a:r>
              <a:rPr lang="en-US" sz="2400" dirty="0"/>
              <a:t>They are an </a:t>
            </a:r>
            <a:r>
              <a:rPr lang="en-US" sz="2400" i="1" dirty="0"/>
              <a:t>approximation</a:t>
            </a:r>
            <a:r>
              <a:rPr lang="en-US" sz="2400" dirty="0"/>
              <a:t>.</a:t>
            </a:r>
          </a:p>
        </p:txBody>
      </p:sp>
      <p:pic>
        <p:nvPicPr>
          <p:cNvPr id="6" name="Content Placeholder 5" descr="A person wearing glasses and smiling at the camera&#10;&#10;Description automatically generated">
            <a:extLst>
              <a:ext uri="{FF2B5EF4-FFF2-40B4-BE49-F238E27FC236}">
                <a16:creationId xmlns:a16="http://schemas.microsoft.com/office/drawing/2014/main" id="{61407CE7-AA5A-1741-BEE9-AA95BA7E250C}"/>
              </a:ext>
            </a:extLst>
          </p:cNvPr>
          <p:cNvPicPr>
            <a:picLocks noGrp="1" noChangeAspect="1"/>
          </p:cNvPicPr>
          <p:nvPr>
            <p:ph sz="half" idx="2"/>
          </p:nvPr>
        </p:nvPicPr>
        <p:blipFill rotWithShape="1">
          <a:blip r:embed="rId2"/>
          <a:srcRect r="1235"/>
          <a:stretch/>
        </p:blipFill>
        <p:spPr>
          <a:xfrm>
            <a:off x="-47480" y="10"/>
            <a:ext cx="4639713" cy="6857990"/>
          </a:xfrm>
          <a:prstGeom prst="rect">
            <a:avLst/>
          </a:prstGeom>
        </p:spPr>
      </p:pic>
      <p:sp>
        <p:nvSpPr>
          <p:cNvPr id="7" name="Date Placeholder 6">
            <a:extLst>
              <a:ext uri="{FF2B5EF4-FFF2-40B4-BE49-F238E27FC236}">
                <a16:creationId xmlns:a16="http://schemas.microsoft.com/office/drawing/2014/main" id="{8AF93367-75DD-944B-BE93-A0C5CAC47AE4}"/>
              </a:ext>
            </a:extLst>
          </p:cNvPr>
          <p:cNvSpPr>
            <a:spLocks noGrp="1"/>
          </p:cNvSpPr>
          <p:nvPr>
            <p:ph type="dt" sz="half" idx="10"/>
          </p:nvPr>
        </p:nvSpPr>
        <p:spPr/>
        <p:txBody>
          <a:bodyPr/>
          <a:lstStyle/>
          <a:p>
            <a:fld id="{70834B46-727A-4D42-8CE8-7B6FA0A7DB8E}" type="datetime3">
              <a:rPr lang="en-US" smtClean="0"/>
              <a:t>27 September 2022</a:t>
            </a:fld>
            <a:endParaRPr lang="en-US" dirty="0"/>
          </a:p>
        </p:txBody>
      </p:sp>
      <p:sp>
        <p:nvSpPr>
          <p:cNvPr id="4" name="Footer Placeholder 3">
            <a:extLst>
              <a:ext uri="{FF2B5EF4-FFF2-40B4-BE49-F238E27FC236}">
                <a16:creationId xmlns:a16="http://schemas.microsoft.com/office/drawing/2014/main" id="{47997629-4D5A-F044-8710-F0CD7BBCDC8A}"/>
              </a:ext>
            </a:extLst>
          </p:cNvPr>
          <p:cNvSpPr>
            <a:spLocks noGrp="1"/>
          </p:cNvSpPr>
          <p:nvPr>
            <p:ph type="ftr" sz="quarter" idx="11"/>
          </p:nvPr>
        </p:nvSpPr>
        <p:spPr>
          <a:xfrm>
            <a:off x="5069939" y="6461450"/>
            <a:ext cx="4943193" cy="365125"/>
          </a:xfrm>
        </p:spPr>
        <p:txBody>
          <a:bodyPr vert="horz" lIns="91440" tIns="45720" rIns="91440" bIns="45720" rtlCol="0" anchor="ctr">
            <a:normAutofit/>
          </a:bodyPr>
          <a:lstStyle/>
          <a:p>
            <a:pPr algn="l">
              <a:spcAft>
                <a:spcPts val="600"/>
              </a:spcAft>
              <a:defRPr/>
            </a:pPr>
            <a:r>
              <a:rPr lang="en-US" kern="1200" dirty="0">
                <a:solidFill>
                  <a:schemeClr val="tx1">
                    <a:alpha val="80000"/>
                  </a:schemeClr>
                </a:solidFill>
                <a:latin typeface="Calibri" panose="020F0502020204030204"/>
                <a:ea typeface="+mn-ea"/>
                <a:cs typeface="+mn-cs"/>
              </a:rPr>
              <a:t>© 2021 Darrell Long</a:t>
            </a:r>
          </a:p>
        </p:txBody>
      </p:sp>
      <p:sp>
        <p:nvSpPr>
          <p:cNvPr id="5" name="Slide Number Placeholder 4">
            <a:extLst>
              <a:ext uri="{FF2B5EF4-FFF2-40B4-BE49-F238E27FC236}">
                <a16:creationId xmlns:a16="http://schemas.microsoft.com/office/drawing/2014/main" id="{0981A75E-3ABB-E942-9B64-8D3372B22DFE}"/>
              </a:ext>
            </a:extLst>
          </p:cNvPr>
          <p:cNvSpPr>
            <a:spLocks noGrp="1"/>
          </p:cNvSpPr>
          <p:nvPr>
            <p:ph type="sldNum" sz="quarter" idx="12"/>
          </p:nvPr>
        </p:nvSpPr>
        <p:spPr>
          <a:xfrm>
            <a:off x="10148934" y="6471963"/>
            <a:ext cx="1204865" cy="365125"/>
          </a:xfrm>
        </p:spPr>
        <p:txBody>
          <a:bodyPr vert="horz" lIns="91440" tIns="45720" rIns="91440" bIns="45720" rtlCol="0" anchor="ctr">
            <a:normAutofit/>
          </a:bodyPr>
          <a:lstStyle/>
          <a:p>
            <a:pPr>
              <a:spcAft>
                <a:spcPts val="600"/>
              </a:spcAft>
              <a:defRPr/>
            </a:pPr>
            <a:fld id="{C839E621-CBEA-FC4C-905A-93C58F9E1BA6}" type="slidenum">
              <a:rPr lang="en-US">
                <a:solidFill>
                  <a:schemeClr val="tx1">
                    <a:alpha val="80000"/>
                  </a:schemeClr>
                </a:solidFill>
                <a:latin typeface="Calibri" panose="020F0502020204030204"/>
              </a:rPr>
              <a:pPr>
                <a:spcAft>
                  <a:spcPts val="600"/>
                </a:spcAft>
                <a:defRPr/>
              </a:pPr>
              <a:t>18</a:t>
            </a:fld>
            <a:endParaRPr lang="en-US">
              <a:solidFill>
                <a:schemeClr val="tx1">
                  <a:alpha val="80000"/>
                </a:schemeClr>
              </a:solidFill>
              <a:latin typeface="Calibri" panose="020F0502020204030204"/>
            </a:endParaRPr>
          </a:p>
        </p:txBody>
      </p:sp>
      <p:sp>
        <p:nvSpPr>
          <p:cNvPr id="9" name="TextBox 8">
            <a:extLst>
              <a:ext uri="{FF2B5EF4-FFF2-40B4-BE49-F238E27FC236}">
                <a16:creationId xmlns:a16="http://schemas.microsoft.com/office/drawing/2014/main" id="{3BC79406-CBE1-E743-A8DC-2A8934FE2BBE}"/>
              </a:ext>
            </a:extLst>
          </p:cNvPr>
          <p:cNvSpPr txBox="1"/>
          <p:nvPr/>
        </p:nvSpPr>
        <p:spPr>
          <a:xfrm>
            <a:off x="2719573" y="5996678"/>
            <a:ext cx="1339534" cy="369332"/>
          </a:xfrm>
          <a:prstGeom prst="rect">
            <a:avLst/>
          </a:prstGeom>
          <a:noFill/>
        </p:spPr>
        <p:txBody>
          <a:bodyPr wrap="none" rtlCol="0">
            <a:spAutoFit/>
          </a:bodyPr>
          <a:lstStyle/>
          <a:p>
            <a:r>
              <a:rPr lang="en-US" dirty="0"/>
              <a:t>Konrad </a:t>
            </a:r>
            <a:r>
              <a:rPr lang="en-US" dirty="0" err="1"/>
              <a:t>Zuse</a:t>
            </a:r>
            <a:endParaRPr lang="en-US" dirty="0"/>
          </a:p>
        </p:txBody>
      </p:sp>
    </p:spTree>
    <p:extLst>
      <p:ext uri="{BB962C8B-B14F-4D97-AF65-F5344CB8AC3E}">
        <p14:creationId xmlns:p14="http://schemas.microsoft.com/office/powerpoint/2010/main" val="286697884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01119-EAA9-F345-AC0E-73DD7A59EF1E}"/>
              </a:ext>
            </a:extLst>
          </p:cNvPr>
          <p:cNvSpPr>
            <a:spLocks noGrp="1"/>
          </p:cNvSpPr>
          <p:nvPr>
            <p:ph type="title"/>
          </p:nvPr>
        </p:nvSpPr>
        <p:spPr>
          <a:xfrm>
            <a:off x="1261871" y="545676"/>
            <a:ext cx="9858383" cy="1325562"/>
          </a:xfrm>
        </p:spPr>
        <p:txBody>
          <a:bodyPr>
            <a:normAutofit/>
          </a:bodyPr>
          <a:lstStyle/>
          <a:p>
            <a:r>
              <a:rPr lang="en-US"/>
              <a:t>Floating Point Numbers</a:t>
            </a:r>
          </a:p>
        </p:txBody>
      </p:sp>
      <p:graphicFrame>
        <p:nvGraphicFramePr>
          <p:cNvPr id="5" name="Content Placeholder 4">
            <a:extLst>
              <a:ext uri="{FF2B5EF4-FFF2-40B4-BE49-F238E27FC236}">
                <a16:creationId xmlns:a16="http://schemas.microsoft.com/office/drawing/2014/main" id="{6BB54983-E55E-9E44-9759-7AAC6F1AC8D8}"/>
              </a:ext>
            </a:extLst>
          </p:cNvPr>
          <p:cNvGraphicFramePr>
            <a:graphicFrameLocks noGrp="1"/>
          </p:cNvGraphicFramePr>
          <p:nvPr>
            <p:ph idx="1"/>
            <p:extLst>
              <p:ext uri="{D42A27DB-BD31-4B8C-83A1-F6EECF244321}">
                <p14:modId xmlns:p14="http://schemas.microsoft.com/office/powerpoint/2010/main" val="875077156"/>
              </p:ext>
            </p:extLst>
          </p:nvPr>
        </p:nvGraphicFramePr>
        <p:xfrm>
          <a:off x="1848893" y="2128591"/>
          <a:ext cx="8494214" cy="3812752"/>
        </p:xfrm>
        <a:graphic>
          <a:graphicData uri="http://schemas.openxmlformats.org/drawingml/2006/table">
            <a:tbl>
              <a:tblPr firstRow="1" bandRow="1">
                <a:tableStyleId>{8799B23B-EC83-4686-B30A-512413B5E67A}</a:tableStyleId>
              </a:tblPr>
              <a:tblGrid>
                <a:gridCol w="2510043">
                  <a:extLst>
                    <a:ext uri="{9D8B030D-6E8A-4147-A177-3AD203B41FA5}">
                      <a16:colId xmlns:a16="http://schemas.microsoft.com/office/drawing/2014/main" val="686752057"/>
                    </a:ext>
                  </a:extLst>
                </a:gridCol>
                <a:gridCol w="1987192">
                  <a:extLst>
                    <a:ext uri="{9D8B030D-6E8A-4147-A177-3AD203B41FA5}">
                      <a16:colId xmlns:a16="http://schemas.microsoft.com/office/drawing/2014/main" val="90889529"/>
                    </a:ext>
                  </a:extLst>
                </a:gridCol>
                <a:gridCol w="2934454">
                  <a:extLst>
                    <a:ext uri="{9D8B030D-6E8A-4147-A177-3AD203B41FA5}">
                      <a16:colId xmlns:a16="http://schemas.microsoft.com/office/drawing/2014/main" val="1741841819"/>
                    </a:ext>
                  </a:extLst>
                </a:gridCol>
                <a:gridCol w="1062525">
                  <a:extLst>
                    <a:ext uri="{9D8B030D-6E8A-4147-A177-3AD203B41FA5}">
                      <a16:colId xmlns:a16="http://schemas.microsoft.com/office/drawing/2014/main" val="1916849154"/>
                    </a:ext>
                  </a:extLst>
                </a:gridCol>
              </a:tblGrid>
              <a:tr h="953188">
                <a:tc>
                  <a:txBody>
                    <a:bodyPr/>
                    <a:lstStyle/>
                    <a:p>
                      <a:r>
                        <a:rPr lang="en-US" sz="2600"/>
                        <a:t>C Specification</a:t>
                      </a:r>
                    </a:p>
                  </a:txBody>
                  <a:tcPr marL="130729" marR="130729" marT="65365" marB="65365"/>
                </a:tc>
                <a:tc>
                  <a:txBody>
                    <a:bodyPr/>
                    <a:lstStyle/>
                    <a:p>
                      <a:r>
                        <a:rPr lang="en-US" sz="2600"/>
                        <a:t>C Name</a:t>
                      </a:r>
                    </a:p>
                  </a:txBody>
                  <a:tcPr marL="130729" marR="130729" marT="65365" marB="65365"/>
                </a:tc>
                <a:tc>
                  <a:txBody>
                    <a:bodyPr/>
                    <a:lstStyle/>
                    <a:p>
                      <a:r>
                        <a:rPr lang="en-US" sz="2600"/>
                        <a:t>Implementation</a:t>
                      </a:r>
                    </a:p>
                  </a:txBody>
                  <a:tcPr marL="130729" marR="130729" marT="65365" marB="65365"/>
                </a:tc>
                <a:tc>
                  <a:txBody>
                    <a:bodyPr/>
                    <a:lstStyle/>
                    <a:p>
                      <a:r>
                        <a:rPr lang="en-US" sz="2600"/>
                        <a:t>Bits</a:t>
                      </a:r>
                    </a:p>
                  </a:txBody>
                  <a:tcPr marL="130729" marR="130729" marT="65365" marB="65365"/>
                </a:tc>
                <a:extLst>
                  <a:ext uri="{0D108BD9-81ED-4DB2-BD59-A6C34878D82A}">
                    <a16:rowId xmlns:a16="http://schemas.microsoft.com/office/drawing/2014/main" val="577486215"/>
                  </a:ext>
                </a:extLst>
              </a:tr>
              <a:tr h="953188">
                <a:tc>
                  <a:txBody>
                    <a:bodyPr/>
                    <a:lstStyle/>
                    <a:p>
                      <a:r>
                        <a:rPr lang="en-US" sz="2600" dirty="0">
                          <a:latin typeface="Courier" pitchFamily="2" charset="0"/>
                        </a:rPr>
                        <a:t>float</a:t>
                      </a:r>
                    </a:p>
                  </a:txBody>
                  <a:tcPr marL="130729" marR="130729" marT="65365" marB="65365"/>
                </a:tc>
                <a:tc>
                  <a:txBody>
                    <a:bodyPr/>
                    <a:lstStyle/>
                    <a:p>
                      <a:r>
                        <a:rPr lang="en-US" sz="2600"/>
                        <a:t>Single Precision</a:t>
                      </a:r>
                    </a:p>
                  </a:txBody>
                  <a:tcPr marL="130729" marR="130729" marT="65365" marB="65365"/>
                </a:tc>
                <a:tc>
                  <a:txBody>
                    <a:bodyPr/>
                    <a:lstStyle/>
                    <a:p>
                      <a:r>
                        <a:rPr lang="en-US" sz="2600"/>
                        <a:t>IEEE 754 Single</a:t>
                      </a:r>
                    </a:p>
                  </a:txBody>
                  <a:tcPr marL="130729" marR="130729" marT="65365" marB="65365"/>
                </a:tc>
                <a:tc>
                  <a:txBody>
                    <a:bodyPr/>
                    <a:lstStyle/>
                    <a:p>
                      <a:r>
                        <a:rPr lang="en-US" sz="2600"/>
                        <a:t>32</a:t>
                      </a:r>
                    </a:p>
                  </a:txBody>
                  <a:tcPr marL="130729" marR="130729" marT="65365" marB="65365"/>
                </a:tc>
                <a:extLst>
                  <a:ext uri="{0D108BD9-81ED-4DB2-BD59-A6C34878D82A}">
                    <a16:rowId xmlns:a16="http://schemas.microsoft.com/office/drawing/2014/main" val="4277438482"/>
                  </a:ext>
                </a:extLst>
              </a:tr>
              <a:tr h="953188">
                <a:tc>
                  <a:txBody>
                    <a:bodyPr/>
                    <a:lstStyle/>
                    <a:p>
                      <a:r>
                        <a:rPr lang="en-US" sz="2600" dirty="0">
                          <a:latin typeface="Courier" pitchFamily="2" charset="0"/>
                        </a:rPr>
                        <a:t>double</a:t>
                      </a:r>
                    </a:p>
                  </a:txBody>
                  <a:tcPr marL="130729" marR="130729" marT="65365" marB="65365"/>
                </a:tc>
                <a:tc>
                  <a:txBody>
                    <a:bodyPr/>
                    <a:lstStyle/>
                    <a:p>
                      <a:r>
                        <a:rPr lang="en-US" sz="2600"/>
                        <a:t>Double Precision</a:t>
                      </a:r>
                    </a:p>
                  </a:txBody>
                  <a:tcPr marL="130729" marR="130729" marT="65365" marB="65365"/>
                </a:tc>
                <a:tc>
                  <a:txBody>
                    <a:bodyPr/>
                    <a:lstStyle/>
                    <a:p>
                      <a:r>
                        <a:rPr lang="en-US" sz="2600"/>
                        <a:t>IEEE 754 Double</a:t>
                      </a:r>
                    </a:p>
                  </a:txBody>
                  <a:tcPr marL="130729" marR="130729" marT="65365" marB="65365"/>
                </a:tc>
                <a:tc>
                  <a:txBody>
                    <a:bodyPr/>
                    <a:lstStyle/>
                    <a:p>
                      <a:r>
                        <a:rPr lang="en-US" sz="2600"/>
                        <a:t>64</a:t>
                      </a:r>
                    </a:p>
                  </a:txBody>
                  <a:tcPr marL="130729" marR="130729" marT="65365" marB="65365"/>
                </a:tc>
                <a:extLst>
                  <a:ext uri="{0D108BD9-81ED-4DB2-BD59-A6C34878D82A}">
                    <a16:rowId xmlns:a16="http://schemas.microsoft.com/office/drawing/2014/main" val="2502690728"/>
                  </a:ext>
                </a:extLst>
              </a:tr>
              <a:tr h="953188">
                <a:tc>
                  <a:txBody>
                    <a:bodyPr/>
                    <a:lstStyle/>
                    <a:p>
                      <a:r>
                        <a:rPr lang="en-US" sz="2600" dirty="0">
                          <a:latin typeface="Courier" pitchFamily="2" charset="0"/>
                        </a:rPr>
                        <a:t>long double</a:t>
                      </a:r>
                    </a:p>
                  </a:txBody>
                  <a:tcPr marL="130729" marR="130729" marT="65365" marB="65365"/>
                </a:tc>
                <a:tc>
                  <a:txBody>
                    <a:bodyPr/>
                    <a:lstStyle/>
                    <a:p>
                      <a:r>
                        <a:rPr lang="en-US" sz="2600"/>
                        <a:t>Extended Precision</a:t>
                      </a:r>
                    </a:p>
                  </a:txBody>
                  <a:tcPr marL="130729" marR="130729" marT="65365" marB="65365"/>
                </a:tc>
                <a:tc>
                  <a:txBody>
                    <a:bodyPr/>
                    <a:lstStyle/>
                    <a:p>
                      <a:r>
                        <a:rPr lang="en-US" sz="2600"/>
                        <a:t>IEEE 754 Quad</a:t>
                      </a:r>
                    </a:p>
                  </a:txBody>
                  <a:tcPr marL="130729" marR="130729" marT="65365" marB="65365"/>
                </a:tc>
                <a:tc>
                  <a:txBody>
                    <a:bodyPr/>
                    <a:lstStyle/>
                    <a:p>
                      <a:r>
                        <a:rPr lang="en-US" sz="2600" dirty="0"/>
                        <a:t>128</a:t>
                      </a:r>
                    </a:p>
                  </a:txBody>
                  <a:tcPr marL="130729" marR="130729" marT="65365" marB="65365"/>
                </a:tc>
                <a:extLst>
                  <a:ext uri="{0D108BD9-81ED-4DB2-BD59-A6C34878D82A}">
                    <a16:rowId xmlns:a16="http://schemas.microsoft.com/office/drawing/2014/main" val="217016464"/>
                  </a:ext>
                </a:extLst>
              </a:tr>
            </a:tbl>
          </a:graphicData>
        </a:graphic>
      </p:graphicFrame>
      <p:sp>
        <p:nvSpPr>
          <p:cNvPr id="6" name="Date Placeholder 5">
            <a:extLst>
              <a:ext uri="{FF2B5EF4-FFF2-40B4-BE49-F238E27FC236}">
                <a16:creationId xmlns:a16="http://schemas.microsoft.com/office/drawing/2014/main" id="{FB39E142-4FBA-D84F-B7B1-8AA2F11F139A}"/>
              </a:ext>
            </a:extLst>
          </p:cNvPr>
          <p:cNvSpPr>
            <a:spLocks noGrp="1"/>
          </p:cNvSpPr>
          <p:nvPr>
            <p:ph type="dt" sz="half" idx="10"/>
          </p:nvPr>
        </p:nvSpPr>
        <p:spPr/>
        <p:txBody>
          <a:bodyPr/>
          <a:lstStyle/>
          <a:p>
            <a:fld id="{FC298C9C-BAC0-C049-A046-CB0910910AD5}" type="datetime3">
              <a:rPr lang="en-US" smtClean="0"/>
              <a:t>27 September 2022</a:t>
            </a:fld>
            <a:endParaRPr lang="en-US"/>
          </a:p>
        </p:txBody>
      </p:sp>
      <p:sp>
        <p:nvSpPr>
          <p:cNvPr id="3" name="Footer Placeholder 2">
            <a:extLst>
              <a:ext uri="{FF2B5EF4-FFF2-40B4-BE49-F238E27FC236}">
                <a16:creationId xmlns:a16="http://schemas.microsoft.com/office/drawing/2014/main" id="{59530B1C-88D5-C544-9A24-2870F372AF45}"/>
              </a:ext>
            </a:extLst>
          </p:cNvPr>
          <p:cNvSpPr>
            <a:spLocks noGrp="1"/>
          </p:cNvSpPr>
          <p:nvPr>
            <p:ph type="ftr" sz="quarter" idx="11"/>
          </p:nvPr>
        </p:nvSpPr>
        <p:spPr/>
        <p:txBody>
          <a:bodyPr/>
          <a:lstStyle/>
          <a:p>
            <a:r>
              <a:rPr lang="en-US"/>
              <a:t>© 2021 Darrell Long</a:t>
            </a:r>
          </a:p>
        </p:txBody>
      </p:sp>
      <p:sp>
        <p:nvSpPr>
          <p:cNvPr id="4" name="Slide Number Placeholder 3">
            <a:extLst>
              <a:ext uri="{FF2B5EF4-FFF2-40B4-BE49-F238E27FC236}">
                <a16:creationId xmlns:a16="http://schemas.microsoft.com/office/drawing/2014/main" id="{67C55998-8231-CF49-9D07-F360327AB8CA}"/>
              </a:ext>
            </a:extLst>
          </p:cNvPr>
          <p:cNvSpPr>
            <a:spLocks noGrp="1"/>
          </p:cNvSpPr>
          <p:nvPr>
            <p:ph type="sldNum" sz="quarter" idx="12"/>
          </p:nvPr>
        </p:nvSpPr>
        <p:spPr/>
        <p:txBody>
          <a:bodyPr/>
          <a:lstStyle/>
          <a:p>
            <a:fld id="{C839E621-CBEA-FC4C-905A-93C58F9E1BA6}" type="slidenum">
              <a:rPr lang="en-US" smtClean="0"/>
              <a:t>19</a:t>
            </a:fld>
            <a:endParaRPr lang="en-US"/>
          </a:p>
        </p:txBody>
      </p:sp>
    </p:spTree>
    <p:extLst>
      <p:ext uri="{BB962C8B-B14F-4D97-AF65-F5344CB8AC3E}">
        <p14:creationId xmlns:p14="http://schemas.microsoft.com/office/powerpoint/2010/main" val="4197898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A statue of a person&#10;&#10;Description automatically generated with medium confidence">
            <a:extLst>
              <a:ext uri="{FF2B5EF4-FFF2-40B4-BE49-F238E27FC236}">
                <a16:creationId xmlns:a16="http://schemas.microsoft.com/office/drawing/2014/main" id="{153B559A-2256-8A42-9812-4068AF671DFF}"/>
              </a:ext>
            </a:extLst>
          </p:cNvPr>
          <p:cNvPicPr>
            <a:picLocks noChangeAspect="1"/>
          </p:cNvPicPr>
          <p:nvPr/>
        </p:nvPicPr>
        <p:blipFill rotWithShape="1">
          <a:blip r:embed="rId2">
            <a:alphaModFix amt="70000"/>
          </a:blip>
          <a:srcRect t="12500" b="12500"/>
          <a:stretch/>
        </p:blipFill>
        <p:spPr>
          <a:xfrm>
            <a:off x="20" y="10"/>
            <a:ext cx="12191980" cy="6857990"/>
          </a:xfrm>
          <a:prstGeom prst="rect">
            <a:avLst/>
          </a:prstGeom>
        </p:spPr>
      </p:pic>
      <p:sp>
        <p:nvSpPr>
          <p:cNvPr id="2" name="Title 1">
            <a:extLst>
              <a:ext uri="{FF2B5EF4-FFF2-40B4-BE49-F238E27FC236}">
                <a16:creationId xmlns:a16="http://schemas.microsoft.com/office/drawing/2014/main" id="{21A8DF23-9671-5443-BAB0-0C2D18CCAC11}"/>
              </a:ext>
            </a:extLst>
          </p:cNvPr>
          <p:cNvSpPr>
            <a:spLocks noGrp="1"/>
          </p:cNvSpPr>
          <p:nvPr>
            <p:ph type="title"/>
          </p:nvPr>
        </p:nvSpPr>
        <p:spPr/>
        <p:txBody>
          <a:bodyPr>
            <a:normAutofit/>
          </a:bodyPr>
          <a:lstStyle/>
          <a:p>
            <a:r>
              <a:rPr lang="en-US" dirty="0">
                <a:solidFill>
                  <a:srgbClr val="FFFFFF"/>
                </a:solidFill>
              </a:rPr>
              <a:t>Is God a mathematician?</a:t>
            </a:r>
          </a:p>
        </p:txBody>
      </p:sp>
      <p:sp>
        <p:nvSpPr>
          <p:cNvPr id="12" name="Content Placeholder 11">
            <a:extLst>
              <a:ext uri="{FF2B5EF4-FFF2-40B4-BE49-F238E27FC236}">
                <a16:creationId xmlns:a16="http://schemas.microsoft.com/office/drawing/2014/main" id="{4351CDEA-0177-4D8F-8B4D-547E387ECBB3}"/>
              </a:ext>
            </a:extLst>
          </p:cNvPr>
          <p:cNvSpPr>
            <a:spLocks noGrp="1"/>
          </p:cNvSpPr>
          <p:nvPr>
            <p:ph idx="1"/>
          </p:nvPr>
        </p:nvSpPr>
        <p:spPr/>
        <p:txBody>
          <a:bodyPr>
            <a:normAutofit fontScale="92500"/>
          </a:bodyPr>
          <a:lstStyle/>
          <a:p>
            <a:r>
              <a:rPr lang="en-US" dirty="0">
                <a:solidFill>
                  <a:srgbClr val="FFFFFF"/>
                </a:solidFill>
              </a:rPr>
              <a:t>Pythagoras believed that only numbers exist, and all emanated from numbers.</a:t>
            </a:r>
          </a:p>
          <a:p>
            <a:r>
              <a:rPr lang="en-US" dirty="0">
                <a:solidFill>
                  <a:srgbClr val="FFFFFF"/>
                </a:solidFill>
              </a:rPr>
              <a:t>Plato believed that that there are abstract mathematical objects whose existence is independent of us and our language, thought, and practices.</a:t>
            </a:r>
          </a:p>
          <a:p>
            <a:r>
              <a:rPr lang="en-US" dirty="0">
                <a:solidFill>
                  <a:srgbClr val="FFFFFF"/>
                </a:solidFill>
              </a:rPr>
              <a:t>Did we create numbers or do numbers exist independent of us?</a:t>
            </a:r>
          </a:p>
          <a:p>
            <a:r>
              <a:rPr lang="en-US" dirty="0">
                <a:solidFill>
                  <a:srgbClr val="FFFFFF"/>
                </a:solidFill>
              </a:rPr>
              <a:t>Certainly, numbers exist independent of how we choose to represent them.</a:t>
            </a:r>
          </a:p>
          <a:p>
            <a:r>
              <a:rPr lang="en-US" i="1" dirty="0">
                <a:solidFill>
                  <a:srgbClr val="FFFFFF"/>
                </a:solidFill>
              </a:rPr>
              <a:t>All</a:t>
            </a:r>
            <a:r>
              <a:rPr lang="en-US" dirty="0">
                <a:solidFill>
                  <a:srgbClr val="FFFFFF"/>
                </a:solidFill>
              </a:rPr>
              <a:t> of Computer Science is about the manipulation of numbers.</a:t>
            </a:r>
          </a:p>
          <a:p>
            <a:pPr marL="0" indent="0" algn="ctr">
              <a:buNone/>
            </a:pPr>
            <a:r>
              <a:rPr lang="en-US" dirty="0">
                <a:solidFill>
                  <a:srgbClr val="FFFFFF"/>
                </a:solidFill>
              </a:rPr>
              <a:t>“</a:t>
            </a:r>
            <a:r>
              <a:rPr lang="en-US" i="1" dirty="0">
                <a:solidFill>
                  <a:srgbClr val="FFFFFF"/>
                </a:solidFill>
              </a:rPr>
              <a:t>The Unreasonable Effectiveness of Mathematics in the Natural Sciences</a:t>
            </a:r>
            <a:r>
              <a:rPr lang="en-US" dirty="0">
                <a:solidFill>
                  <a:srgbClr val="FFFFFF"/>
                </a:solidFill>
              </a:rPr>
              <a:t>” —Eugene Wigner, 1960</a:t>
            </a:r>
          </a:p>
          <a:p>
            <a:endParaRPr lang="en-US" dirty="0">
              <a:solidFill>
                <a:srgbClr val="FFFFFF"/>
              </a:solidFill>
            </a:endParaRPr>
          </a:p>
        </p:txBody>
      </p:sp>
      <p:sp>
        <p:nvSpPr>
          <p:cNvPr id="4" name="Date Placeholder 3">
            <a:extLst>
              <a:ext uri="{FF2B5EF4-FFF2-40B4-BE49-F238E27FC236}">
                <a16:creationId xmlns:a16="http://schemas.microsoft.com/office/drawing/2014/main" id="{C798E1AF-5D8C-F845-92FA-434FA6965F8E}"/>
              </a:ext>
            </a:extLst>
          </p:cNvPr>
          <p:cNvSpPr>
            <a:spLocks noGrp="1"/>
          </p:cNvSpPr>
          <p:nvPr>
            <p:ph type="dt" sz="half" idx="10"/>
          </p:nvPr>
        </p:nvSpPr>
        <p:spPr>
          <a:xfrm>
            <a:off x="838200" y="6356350"/>
            <a:ext cx="2743200" cy="365125"/>
          </a:xfrm>
        </p:spPr>
        <p:txBody>
          <a:bodyPr>
            <a:normAutofit/>
          </a:bodyPr>
          <a:lstStyle/>
          <a:p>
            <a:pPr>
              <a:spcAft>
                <a:spcPts val="600"/>
              </a:spcAft>
            </a:pPr>
            <a:fld id="{40A6A97E-A789-9A45-B092-5100A67BD2DD}" type="datetime3">
              <a:rPr lang="en-US" smtClean="0">
                <a:solidFill>
                  <a:srgbClr val="FFFFFF"/>
                </a:solidFill>
              </a:rPr>
              <a:pPr>
                <a:spcAft>
                  <a:spcPts val="600"/>
                </a:spcAft>
              </a:pPr>
              <a:t>27 September 2022</a:t>
            </a:fld>
            <a:endParaRPr lang="en-US">
              <a:solidFill>
                <a:srgbClr val="FFFFFF"/>
              </a:solidFill>
            </a:endParaRPr>
          </a:p>
        </p:txBody>
      </p:sp>
      <p:sp>
        <p:nvSpPr>
          <p:cNvPr id="5" name="Footer Placeholder 4">
            <a:extLst>
              <a:ext uri="{FF2B5EF4-FFF2-40B4-BE49-F238E27FC236}">
                <a16:creationId xmlns:a16="http://schemas.microsoft.com/office/drawing/2014/main" id="{843F0D49-C1DC-6F4D-87DF-284C7F012C1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 2021 Darrell Long</a:t>
            </a:r>
          </a:p>
        </p:txBody>
      </p:sp>
      <p:sp>
        <p:nvSpPr>
          <p:cNvPr id="6" name="Slide Number Placeholder 5">
            <a:extLst>
              <a:ext uri="{FF2B5EF4-FFF2-40B4-BE49-F238E27FC236}">
                <a16:creationId xmlns:a16="http://schemas.microsoft.com/office/drawing/2014/main" id="{F3B96887-A1C1-3742-BCE7-4332FDEBFAE5}"/>
              </a:ext>
            </a:extLst>
          </p:cNvPr>
          <p:cNvSpPr>
            <a:spLocks noGrp="1"/>
          </p:cNvSpPr>
          <p:nvPr>
            <p:ph type="sldNum" sz="quarter" idx="12"/>
          </p:nvPr>
        </p:nvSpPr>
        <p:spPr>
          <a:xfrm>
            <a:off x="8610600" y="6356350"/>
            <a:ext cx="2743200" cy="365125"/>
          </a:xfrm>
        </p:spPr>
        <p:txBody>
          <a:bodyPr>
            <a:normAutofit/>
          </a:bodyPr>
          <a:lstStyle/>
          <a:p>
            <a:pPr>
              <a:spcAft>
                <a:spcPts val="600"/>
              </a:spcAft>
            </a:pPr>
            <a:fld id="{C839E621-CBEA-FC4C-905A-93C58F9E1BA6}" type="slidenum">
              <a:rPr lang="en-US">
                <a:solidFill>
                  <a:srgbClr val="FFFFFF"/>
                </a:solidFill>
              </a:rPr>
              <a:pPr>
                <a:spcAft>
                  <a:spcPts val="600"/>
                </a:spcAft>
              </a:pPr>
              <a:t>2</a:t>
            </a:fld>
            <a:endParaRPr lang="en-US">
              <a:solidFill>
                <a:srgbClr val="FFFFFF"/>
              </a:solidFill>
            </a:endParaRPr>
          </a:p>
        </p:txBody>
      </p:sp>
    </p:spTree>
    <p:extLst>
      <p:ext uri="{BB962C8B-B14F-4D97-AF65-F5344CB8AC3E}">
        <p14:creationId xmlns:p14="http://schemas.microsoft.com/office/powerpoint/2010/main" val="264723941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07C255-1546-4742-B06D-5214A656BF87}"/>
              </a:ext>
            </a:extLst>
          </p:cNvPr>
          <p:cNvSpPr>
            <a:spLocks noGrp="1"/>
          </p:cNvSpPr>
          <p:nvPr>
            <p:ph type="title"/>
          </p:nvPr>
        </p:nvSpPr>
        <p:spPr>
          <a:xfrm>
            <a:off x="838200" y="620742"/>
            <a:ext cx="10515600" cy="1325563"/>
          </a:xfrm>
        </p:spPr>
        <p:txBody>
          <a:bodyPr>
            <a:normAutofit/>
          </a:bodyPr>
          <a:lstStyle/>
          <a:p>
            <a:r>
              <a:rPr lang="en-US">
                <a:solidFill>
                  <a:srgbClr val="FFFFFF"/>
                </a:solidFill>
              </a:rPr>
              <a:t>Decimal and Binary Fractions</a:t>
            </a:r>
          </a:p>
        </p:txBody>
      </p:sp>
      <p:cxnSp>
        <p:nvCxnSpPr>
          <p:cNvPr id="14" name="Straight Connector 13">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A105D3-B7F1-004E-A884-08688020109E}"/>
                  </a:ext>
                </a:extLst>
              </p:cNvPr>
              <p:cNvSpPr>
                <a:spLocks noGrp="1"/>
              </p:cNvSpPr>
              <p:nvPr>
                <p:ph sz="half" idx="1"/>
              </p:nvPr>
            </p:nvSpPr>
            <p:spPr>
              <a:xfrm>
                <a:off x="838200" y="2266345"/>
                <a:ext cx="5097780" cy="3910617"/>
              </a:xfrm>
            </p:spPr>
            <p:txBody>
              <a:bodyPr>
                <a:normAutofit/>
              </a:bodyPr>
              <a:lstStyle/>
              <a:p>
                <a:pPr marL="0" indent="0">
                  <a:buNone/>
                </a:pPr>
                <a14:m>
                  <m:oMath xmlns:m="http://schemas.openxmlformats.org/officeDocument/2006/math">
                    <m:f>
                      <m:fPr>
                        <m:ctrlPr>
                          <a:rPr lang="en-US" sz="2000" i="1">
                            <a:solidFill>
                              <a:srgbClr val="FFFFFF"/>
                            </a:solidFill>
                            <a:latin typeface="Cambria Math" panose="02040503050406030204" pitchFamily="18" charset="0"/>
                          </a:rPr>
                        </m:ctrlPr>
                      </m:fPr>
                      <m:num>
                        <m:r>
                          <a:rPr lang="en-US" sz="2000" b="0" i="1">
                            <a:solidFill>
                              <a:srgbClr val="FFFFFF"/>
                            </a:solidFill>
                            <a:latin typeface="Cambria Math" panose="02040503050406030204" pitchFamily="18" charset="0"/>
                          </a:rPr>
                          <m:t>2</m:t>
                        </m:r>
                      </m:num>
                      <m:den>
                        <m:r>
                          <a:rPr lang="en-US" sz="2000" b="0" i="1">
                            <a:solidFill>
                              <a:srgbClr val="FFFFFF"/>
                            </a:solidFill>
                            <a:latin typeface="Cambria Math" panose="02040503050406030204" pitchFamily="18" charset="0"/>
                          </a:rPr>
                          <m:t>5</m:t>
                        </m:r>
                      </m:den>
                    </m:f>
                    <m:r>
                      <a:rPr lang="en-US" sz="2000" b="0" i="1">
                        <a:solidFill>
                          <a:srgbClr val="FFFFFF"/>
                        </a:solidFill>
                        <a:latin typeface="Cambria Math" panose="02040503050406030204" pitchFamily="18" charset="0"/>
                      </a:rPr>
                      <m:t>=</m:t>
                    </m:r>
                    <m:f>
                      <m:fPr>
                        <m:ctrlPr>
                          <a:rPr lang="en-US" sz="2000" b="0" i="1">
                            <a:solidFill>
                              <a:srgbClr val="FFFFFF"/>
                            </a:solidFill>
                            <a:latin typeface="Cambria Math" panose="02040503050406030204" pitchFamily="18" charset="0"/>
                          </a:rPr>
                        </m:ctrlPr>
                      </m:fPr>
                      <m:num>
                        <m:r>
                          <a:rPr lang="en-US" sz="2000" b="0" i="1">
                            <a:solidFill>
                              <a:srgbClr val="FFFFFF"/>
                            </a:solidFill>
                            <a:latin typeface="Cambria Math" panose="02040503050406030204" pitchFamily="18" charset="0"/>
                          </a:rPr>
                          <m:t>4</m:t>
                        </m:r>
                      </m:num>
                      <m:den>
                        <m:r>
                          <a:rPr lang="en-US" sz="2000" b="0" i="1">
                            <a:solidFill>
                              <a:srgbClr val="FFFFFF"/>
                            </a:solidFill>
                            <a:latin typeface="Cambria Math" panose="02040503050406030204" pitchFamily="18" charset="0"/>
                          </a:rPr>
                          <m:t>10</m:t>
                        </m:r>
                      </m:den>
                    </m:f>
                    <m:r>
                      <a:rPr lang="en-US" sz="2000" b="0" i="1">
                        <a:solidFill>
                          <a:srgbClr val="FFFFFF"/>
                        </a:solidFill>
                        <a:latin typeface="Cambria Math" panose="02040503050406030204" pitchFamily="18" charset="0"/>
                      </a:rPr>
                      <m:t>=0.4=4</m:t>
                    </m:r>
                    <m:r>
                      <a:rPr lang="en-US" sz="2000" b="0" i="1">
                        <a:solidFill>
                          <a:srgbClr val="FFFFFF"/>
                        </a:solidFill>
                        <a:latin typeface="Cambria Math" panose="02040503050406030204" pitchFamily="18" charset="0"/>
                        <a:ea typeface="Cambria Math" panose="02040503050406030204" pitchFamily="18" charset="0"/>
                      </a:rPr>
                      <m:t>×</m:t>
                    </m:r>
                    <m:sSup>
                      <m:sSupPr>
                        <m:ctrlPr>
                          <a:rPr lang="en-US" sz="2000" b="0" i="1">
                            <a:solidFill>
                              <a:srgbClr val="FFFFFF"/>
                            </a:solidFill>
                            <a:latin typeface="Cambria Math" panose="02040503050406030204" pitchFamily="18" charset="0"/>
                            <a:ea typeface="Cambria Math" panose="02040503050406030204" pitchFamily="18" charset="0"/>
                          </a:rPr>
                        </m:ctrlPr>
                      </m:sSupPr>
                      <m:e>
                        <m:r>
                          <a:rPr lang="en-US" sz="2000" b="0" i="1">
                            <a:solidFill>
                              <a:srgbClr val="FFFFFF"/>
                            </a:solidFill>
                            <a:latin typeface="Cambria Math" panose="02040503050406030204" pitchFamily="18" charset="0"/>
                            <a:ea typeface="Cambria Math" panose="02040503050406030204" pitchFamily="18" charset="0"/>
                          </a:rPr>
                          <m:t>10</m:t>
                        </m:r>
                      </m:e>
                      <m:sup>
                        <m:r>
                          <a:rPr lang="en-US" sz="2000" b="0" i="1">
                            <a:solidFill>
                              <a:srgbClr val="FFFFFF"/>
                            </a:solidFill>
                            <a:latin typeface="Cambria Math" panose="02040503050406030204" pitchFamily="18" charset="0"/>
                            <a:ea typeface="Cambria Math" panose="02040503050406030204" pitchFamily="18" charset="0"/>
                          </a:rPr>
                          <m:t>−1</m:t>
                        </m:r>
                      </m:sup>
                    </m:sSup>
                  </m:oMath>
                </a14:m>
                <a:r>
                  <a:rPr lang="en-US" sz="2000">
                    <a:solidFill>
                      <a:srgbClr val="FFFFFF"/>
                    </a:solidFill>
                  </a:rPr>
                  <a:t> which is exact.</a:t>
                </a:r>
              </a:p>
              <a:p>
                <a:pPr marL="0" indent="0">
                  <a:buNone/>
                </a:pPr>
                <a:endParaRPr lang="en-US" sz="2000">
                  <a:solidFill>
                    <a:srgbClr val="FFFFFF"/>
                  </a:solidFill>
                </a:endParaRPr>
              </a:p>
              <a:p>
                <a:pPr marL="0" indent="0">
                  <a:buNone/>
                </a:pPr>
                <a14:m>
                  <m:oMath xmlns:m="http://schemas.openxmlformats.org/officeDocument/2006/math">
                    <m:f>
                      <m:fPr>
                        <m:ctrlPr>
                          <a:rPr lang="en-US" sz="2000" i="1">
                            <a:solidFill>
                              <a:srgbClr val="FFFFFF"/>
                            </a:solidFill>
                            <a:latin typeface="Cambria Math" panose="02040503050406030204" pitchFamily="18" charset="0"/>
                          </a:rPr>
                        </m:ctrlPr>
                      </m:fPr>
                      <m:num>
                        <m:r>
                          <a:rPr lang="en-US" sz="2000" b="0" i="1">
                            <a:solidFill>
                              <a:srgbClr val="FFFFFF"/>
                            </a:solidFill>
                            <a:latin typeface="Cambria Math" panose="02040503050406030204" pitchFamily="18" charset="0"/>
                          </a:rPr>
                          <m:t>1</m:t>
                        </m:r>
                      </m:num>
                      <m:den>
                        <m:r>
                          <a:rPr lang="en-US" sz="2000" b="0" i="1">
                            <a:solidFill>
                              <a:srgbClr val="FFFFFF"/>
                            </a:solidFill>
                            <a:latin typeface="Cambria Math" panose="02040503050406030204" pitchFamily="18" charset="0"/>
                          </a:rPr>
                          <m:t>3</m:t>
                        </m:r>
                      </m:den>
                    </m:f>
                    <m:r>
                      <a:rPr lang="en-US" sz="2000" b="0" i="1">
                        <a:solidFill>
                          <a:srgbClr val="FFFFFF"/>
                        </a:solidFill>
                        <a:latin typeface="Cambria Math" panose="02040503050406030204" pitchFamily="18" charset="0"/>
                      </a:rPr>
                      <m:t>=0.333333…</m:t>
                    </m:r>
                  </m:oMath>
                </a14:m>
                <a:r>
                  <a:rPr lang="en-US" sz="2000">
                    <a:solidFill>
                      <a:srgbClr val="FFFFFF"/>
                    </a:solidFill>
                  </a:rPr>
                  <a:t> which repeats forever.</a:t>
                </a:r>
              </a:p>
              <a:p>
                <a:pPr marL="0" indent="0">
                  <a:buNone/>
                </a:pPr>
                <a:endParaRPr lang="en-US" sz="2000">
                  <a:solidFill>
                    <a:srgbClr val="FFFFFF"/>
                  </a:solidFill>
                </a:endParaRPr>
              </a:p>
              <a:p>
                <a:pPr marL="0" indent="0">
                  <a:buNone/>
                </a:pPr>
                <a:r>
                  <a:rPr lang="en-US" sz="2000">
                    <a:solidFill>
                      <a:srgbClr val="FFFFFF"/>
                    </a:solidFill>
                  </a:rPr>
                  <a:t>There is no power of </a:t>
                </a:r>
                <a14:m>
                  <m:oMath xmlns:m="http://schemas.openxmlformats.org/officeDocument/2006/math">
                    <m:r>
                      <a:rPr lang="en-US" sz="2000" b="0" i="1">
                        <a:solidFill>
                          <a:srgbClr val="FFFFFF"/>
                        </a:solidFill>
                        <a:latin typeface="Cambria Math" panose="02040503050406030204" pitchFamily="18" charset="0"/>
                      </a:rPr>
                      <m:t>10</m:t>
                    </m:r>
                  </m:oMath>
                </a14:m>
                <a:r>
                  <a:rPr lang="en-US" sz="2000">
                    <a:solidFill>
                      <a:srgbClr val="FFFFFF"/>
                    </a:solidFill>
                  </a:rPr>
                  <a:t> that divides evenly by </a:t>
                </a:r>
                <a14:m>
                  <m:oMath xmlns:m="http://schemas.openxmlformats.org/officeDocument/2006/math">
                    <m:r>
                      <a:rPr lang="en-US" sz="2000" b="0" i="1">
                        <a:solidFill>
                          <a:srgbClr val="FFFFFF"/>
                        </a:solidFill>
                        <a:latin typeface="Cambria Math" panose="02040503050406030204" pitchFamily="18" charset="0"/>
                      </a:rPr>
                      <m:t>3</m:t>
                    </m:r>
                    <m:r>
                      <a:rPr lang="en-US" sz="2000" b="0" i="0">
                        <a:solidFill>
                          <a:srgbClr val="FFFFFF"/>
                        </a:solidFill>
                        <a:latin typeface="Cambria Math" panose="02040503050406030204" pitchFamily="18" charset="0"/>
                      </a:rPr>
                      <m:t>.</m:t>
                    </m:r>
                  </m:oMath>
                </a14:m>
                <a:endParaRPr lang="en-US" sz="2000">
                  <a:solidFill>
                    <a:srgbClr val="FFFFFF"/>
                  </a:solidFill>
                </a:endParaRPr>
              </a:p>
              <a:p>
                <a:pPr marL="0" indent="0">
                  <a:buNone/>
                </a:pPr>
                <a:r>
                  <a:rPr lang="en-US" sz="2000">
                    <a:solidFill>
                      <a:srgbClr val="FFFFFF"/>
                    </a:solidFill>
                  </a:rPr>
                  <a:t>The </a:t>
                </a:r>
                <a:r>
                  <a:rPr lang="en-US" sz="2000" i="1">
                    <a:solidFill>
                      <a:srgbClr val="FFFFFF"/>
                    </a:solidFill>
                  </a:rPr>
                  <a:t>fundamental theorem of arithmetic </a:t>
                </a:r>
                <a:r>
                  <a:rPr lang="en-US" sz="2000">
                    <a:solidFill>
                      <a:srgbClr val="FFFFFF"/>
                    </a:solidFill>
                  </a:rPr>
                  <a:t>states every </a:t>
                </a:r>
                <a14:m>
                  <m:oMath xmlns:m="http://schemas.openxmlformats.org/officeDocument/2006/math">
                    <m:r>
                      <a:rPr lang="en-US" sz="2000" b="0" i="1">
                        <a:solidFill>
                          <a:srgbClr val="FFFFFF"/>
                        </a:solidFill>
                        <a:latin typeface="Cambria Math" panose="02040503050406030204" pitchFamily="18" charset="0"/>
                      </a:rPr>
                      <m:t>𝑛</m:t>
                    </m:r>
                    <m:r>
                      <a:rPr lang="en-US" sz="2000" b="0" i="1">
                        <a:solidFill>
                          <a:srgbClr val="FFFFFF"/>
                        </a:solidFill>
                        <a:latin typeface="Cambria Math" panose="02040503050406030204" pitchFamily="18" charset="0"/>
                        <a:ea typeface="Cambria Math" panose="02040503050406030204" pitchFamily="18" charset="0"/>
                      </a:rPr>
                      <m:t>∈</m:t>
                    </m:r>
                    <m:r>
                      <m:rPr>
                        <m:nor/>
                      </m:rPr>
                      <a:rPr lang="en-US" sz="2000">
                        <a:solidFill>
                          <a:srgbClr val="FFFFFF"/>
                        </a:solidFill>
                      </a:rPr>
                      <m:t>ℕ</m:t>
                    </m:r>
                  </m:oMath>
                </a14:m>
                <a:r>
                  <a:rPr lang="en-US" sz="2000">
                    <a:solidFill>
                      <a:srgbClr val="FFFFFF"/>
                    </a:solidFill>
                  </a:rPr>
                  <a:t> has a unique prime factorization.</a:t>
                </a:r>
              </a:p>
              <a:p>
                <a:pPr marL="0" indent="0">
                  <a:buNone/>
                </a:pPr>
                <a14:m>
                  <m:oMath xmlns:m="http://schemas.openxmlformats.org/officeDocument/2006/math">
                    <m:sSup>
                      <m:sSupPr>
                        <m:ctrlPr>
                          <a:rPr lang="en-US" sz="2000" i="1">
                            <a:solidFill>
                              <a:srgbClr val="FFFFFF"/>
                            </a:solidFill>
                            <a:latin typeface="Cambria Math" panose="02040503050406030204" pitchFamily="18" charset="0"/>
                          </a:rPr>
                        </m:ctrlPr>
                      </m:sSupPr>
                      <m:e>
                        <m:r>
                          <a:rPr lang="en-US" sz="2000" b="0" i="1">
                            <a:solidFill>
                              <a:srgbClr val="FFFFFF"/>
                            </a:solidFill>
                            <a:latin typeface="Cambria Math" panose="02040503050406030204" pitchFamily="18" charset="0"/>
                          </a:rPr>
                          <m:t>10</m:t>
                        </m:r>
                      </m:e>
                      <m:sup>
                        <m:r>
                          <a:rPr lang="en-US" sz="2000" b="0" i="1">
                            <a:solidFill>
                              <a:srgbClr val="FFFFFF"/>
                            </a:solidFill>
                            <a:latin typeface="Cambria Math" panose="02040503050406030204" pitchFamily="18" charset="0"/>
                          </a:rPr>
                          <m:t>𝑘</m:t>
                        </m:r>
                      </m:sup>
                    </m:sSup>
                    <m:r>
                      <a:rPr lang="en-US" sz="2000" b="0" i="1">
                        <a:solidFill>
                          <a:srgbClr val="FFFFFF"/>
                        </a:solidFill>
                        <a:latin typeface="Cambria Math" panose="02040503050406030204" pitchFamily="18" charset="0"/>
                      </a:rPr>
                      <m:t>=</m:t>
                    </m:r>
                    <m:sSup>
                      <m:sSupPr>
                        <m:ctrlPr>
                          <a:rPr lang="en-US" sz="2000" b="0" i="1">
                            <a:solidFill>
                              <a:srgbClr val="FFFFFF"/>
                            </a:solidFill>
                            <a:latin typeface="Cambria Math" panose="02040503050406030204" pitchFamily="18" charset="0"/>
                          </a:rPr>
                        </m:ctrlPr>
                      </m:sSupPr>
                      <m:e>
                        <m:r>
                          <a:rPr lang="en-US" sz="2000" b="0" i="1">
                            <a:solidFill>
                              <a:srgbClr val="FFFFFF"/>
                            </a:solidFill>
                            <a:latin typeface="Cambria Math" panose="02040503050406030204" pitchFamily="18" charset="0"/>
                          </a:rPr>
                          <m:t>2</m:t>
                        </m:r>
                      </m:e>
                      <m:sup>
                        <m:r>
                          <a:rPr lang="en-US" sz="2000" b="0" i="1">
                            <a:solidFill>
                              <a:srgbClr val="FFFFFF"/>
                            </a:solidFill>
                            <a:latin typeface="Cambria Math" panose="02040503050406030204" pitchFamily="18" charset="0"/>
                          </a:rPr>
                          <m:t>𝑘</m:t>
                        </m:r>
                      </m:sup>
                    </m:sSup>
                    <m:sSup>
                      <m:sSupPr>
                        <m:ctrlPr>
                          <a:rPr lang="en-US" sz="2000" b="0" i="1">
                            <a:solidFill>
                              <a:srgbClr val="FFFFFF"/>
                            </a:solidFill>
                            <a:latin typeface="Cambria Math" panose="02040503050406030204" pitchFamily="18" charset="0"/>
                          </a:rPr>
                        </m:ctrlPr>
                      </m:sSupPr>
                      <m:e>
                        <m:r>
                          <a:rPr lang="en-US" sz="2000" b="0" i="1">
                            <a:solidFill>
                              <a:srgbClr val="FFFFFF"/>
                            </a:solidFill>
                            <a:latin typeface="Cambria Math" panose="02040503050406030204" pitchFamily="18" charset="0"/>
                          </a:rPr>
                          <m:t>5</m:t>
                        </m:r>
                      </m:e>
                      <m:sup>
                        <m:r>
                          <a:rPr lang="en-US" sz="2000" b="0" i="1">
                            <a:solidFill>
                              <a:srgbClr val="FFFFFF"/>
                            </a:solidFill>
                            <a:latin typeface="Cambria Math" panose="02040503050406030204" pitchFamily="18" charset="0"/>
                          </a:rPr>
                          <m:t>𝑘</m:t>
                        </m:r>
                      </m:sup>
                    </m:sSup>
                  </m:oMath>
                </a14:m>
                <a:r>
                  <a:rPr lang="en-US" sz="2000">
                    <a:solidFill>
                      <a:srgbClr val="FFFFFF"/>
                    </a:solidFill>
                  </a:rPr>
                  <a:t> and none of those factors is </a:t>
                </a:r>
                <a14:m>
                  <m:oMath xmlns:m="http://schemas.openxmlformats.org/officeDocument/2006/math">
                    <m:r>
                      <a:rPr lang="en-US" sz="2000" b="0" i="1">
                        <a:solidFill>
                          <a:srgbClr val="FFFFFF"/>
                        </a:solidFill>
                        <a:latin typeface="Cambria Math" panose="02040503050406030204" pitchFamily="18" charset="0"/>
                      </a:rPr>
                      <m:t>3.</m:t>
                    </m:r>
                  </m:oMath>
                </a14:m>
                <a:endParaRPr lang="en-US" sz="2000">
                  <a:solidFill>
                    <a:srgbClr val="FFFFFF"/>
                  </a:solidFill>
                </a:endParaRPr>
              </a:p>
            </p:txBody>
          </p:sp>
        </mc:Choice>
        <mc:Fallback xmlns="">
          <p:sp>
            <p:nvSpPr>
              <p:cNvPr id="3" name="Content Placeholder 2">
                <a:extLst>
                  <a:ext uri="{FF2B5EF4-FFF2-40B4-BE49-F238E27FC236}">
                    <a16:creationId xmlns:a16="http://schemas.microsoft.com/office/drawing/2014/main" id="{2BA105D3-B7F1-004E-A884-08688020109E}"/>
                  </a:ext>
                </a:extLst>
              </p:cNvPr>
              <p:cNvSpPr>
                <a:spLocks noGrp="1" noRot="1" noChangeAspect="1" noMove="1" noResize="1" noEditPoints="1" noAdjustHandles="1" noChangeArrowheads="1" noChangeShapeType="1" noTextEdit="1"/>
              </p:cNvSpPr>
              <p:nvPr>
                <p:ph sz="half" idx="1"/>
              </p:nvPr>
            </p:nvSpPr>
            <p:spPr>
              <a:xfrm>
                <a:off x="838200" y="2266345"/>
                <a:ext cx="5097780" cy="3910617"/>
              </a:xfrm>
              <a:blipFill>
                <a:blip r:embed="rId2"/>
                <a:stretch>
                  <a:fillRect l="-1493" t="-3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9269EB3-ADD7-B34E-9F59-B1FD1A351B5F}"/>
                  </a:ext>
                </a:extLst>
              </p:cNvPr>
              <p:cNvSpPr>
                <a:spLocks noGrp="1"/>
              </p:cNvSpPr>
              <p:nvPr>
                <p:ph sz="half" idx="2"/>
              </p:nvPr>
            </p:nvSpPr>
            <p:spPr>
              <a:xfrm>
                <a:off x="6256020" y="2266345"/>
                <a:ext cx="5097780" cy="3910618"/>
              </a:xfrm>
            </p:spPr>
            <p:txBody>
              <a:bodyPr>
                <a:normAutofit/>
              </a:bodyPr>
              <a:lstStyle/>
              <a:p>
                <a:pPr marL="0" indent="0">
                  <a:buNone/>
                </a:pPr>
                <a:r>
                  <a:rPr lang="en-US" sz="2000" dirty="0">
                    <a:solidFill>
                      <a:srgbClr val="FFFFFF"/>
                    </a:solidFill>
                  </a:rPr>
                  <a:t>Can we write </a:t>
                </a:r>
                <a14:m>
                  <m:oMath xmlns:m="http://schemas.openxmlformats.org/officeDocument/2006/math">
                    <m:f>
                      <m:fPr>
                        <m:ctrlPr>
                          <a:rPr lang="en-US" sz="2000" i="1">
                            <a:solidFill>
                              <a:srgbClr val="FFFFFF"/>
                            </a:solidFill>
                            <a:latin typeface="Cambria Math" panose="02040503050406030204" pitchFamily="18" charset="0"/>
                          </a:rPr>
                        </m:ctrlPr>
                      </m:fPr>
                      <m:num>
                        <m:r>
                          <a:rPr lang="en-US" sz="2000" i="1">
                            <a:solidFill>
                              <a:srgbClr val="FFFFFF"/>
                            </a:solidFill>
                            <a:latin typeface="Cambria Math" panose="02040503050406030204" pitchFamily="18" charset="0"/>
                          </a:rPr>
                          <m:t>1</m:t>
                        </m:r>
                      </m:num>
                      <m:den>
                        <m:r>
                          <a:rPr lang="en-US" sz="2000" i="1">
                            <a:solidFill>
                              <a:srgbClr val="FFFFFF"/>
                            </a:solidFill>
                            <a:latin typeface="Cambria Math" panose="02040503050406030204" pitchFamily="18" charset="0"/>
                          </a:rPr>
                          <m:t>10</m:t>
                        </m:r>
                      </m:den>
                    </m:f>
                  </m:oMath>
                </a14:m>
                <a:r>
                  <a:rPr lang="en-US" sz="2000" dirty="0">
                    <a:solidFill>
                      <a:srgbClr val="FFFFFF"/>
                    </a:solidFill>
                  </a:rPr>
                  <a:t> exactly using binary fractions?</a:t>
                </a:r>
              </a:p>
              <a:p>
                <a:pPr marL="0" indent="0">
                  <a:buNone/>
                </a:pPr>
                <a14:m>
                  <m:oMathPara xmlns:m="http://schemas.openxmlformats.org/officeDocument/2006/math">
                    <m:oMathParaPr>
                      <m:jc m:val="centerGroup"/>
                    </m:oMathParaPr>
                    <m:oMath xmlns:m="http://schemas.openxmlformats.org/officeDocument/2006/math">
                      <m:sSub>
                        <m:sSubPr>
                          <m:ctrlPr>
                            <a:rPr lang="en-US" sz="2000" i="1">
                              <a:solidFill>
                                <a:srgbClr val="FFFFFF"/>
                              </a:solidFill>
                              <a:latin typeface="Cambria Math" panose="02040503050406030204" pitchFamily="18" charset="0"/>
                            </a:rPr>
                          </m:ctrlPr>
                        </m:sSubPr>
                        <m:e>
                          <m:r>
                            <a:rPr lang="en-US" sz="2000" i="1">
                              <a:solidFill>
                                <a:srgbClr val="FFFFFF"/>
                              </a:solidFill>
                              <a:latin typeface="Cambria Math" panose="02040503050406030204" pitchFamily="18" charset="0"/>
                            </a:rPr>
                            <m:t>𝑎</m:t>
                          </m:r>
                        </m:e>
                        <m:sub>
                          <m:r>
                            <a:rPr lang="en-US" sz="2000" i="1">
                              <a:solidFill>
                                <a:srgbClr val="FFFFFF"/>
                              </a:solidFill>
                              <a:latin typeface="Cambria Math" panose="02040503050406030204" pitchFamily="18" charset="0"/>
                            </a:rPr>
                            <m:t>1</m:t>
                          </m:r>
                        </m:sub>
                      </m:sSub>
                      <m:sSup>
                        <m:sSupPr>
                          <m:ctrlPr>
                            <a:rPr lang="en-US" sz="2000" i="1">
                              <a:solidFill>
                                <a:srgbClr val="FFFFFF"/>
                              </a:solidFill>
                              <a:latin typeface="Cambria Math" panose="02040503050406030204" pitchFamily="18" charset="0"/>
                            </a:rPr>
                          </m:ctrlPr>
                        </m:sSupPr>
                        <m:e>
                          <m:r>
                            <a:rPr lang="en-US" sz="2000" i="1">
                              <a:solidFill>
                                <a:srgbClr val="FFFFFF"/>
                              </a:solidFill>
                              <a:latin typeface="Cambria Math" panose="02040503050406030204" pitchFamily="18" charset="0"/>
                            </a:rPr>
                            <m:t>2</m:t>
                          </m:r>
                        </m:e>
                        <m:sup>
                          <m:r>
                            <a:rPr lang="en-US" sz="2000" i="1">
                              <a:solidFill>
                                <a:srgbClr val="FFFFFF"/>
                              </a:solidFill>
                              <a:latin typeface="Cambria Math" panose="02040503050406030204" pitchFamily="18" charset="0"/>
                            </a:rPr>
                            <m:t>−1</m:t>
                          </m:r>
                        </m:sup>
                      </m:sSup>
                      <m:r>
                        <a:rPr lang="en-US" sz="2000" i="1">
                          <a:solidFill>
                            <a:srgbClr val="FFFFFF"/>
                          </a:solidFill>
                          <a:latin typeface="Cambria Math" panose="02040503050406030204" pitchFamily="18" charset="0"/>
                        </a:rPr>
                        <m:t>+…+</m:t>
                      </m:r>
                      <m:sSub>
                        <m:sSubPr>
                          <m:ctrlPr>
                            <a:rPr lang="en-US" sz="2000" i="1">
                              <a:solidFill>
                                <a:srgbClr val="FFFFFF"/>
                              </a:solidFill>
                              <a:latin typeface="Cambria Math" panose="02040503050406030204" pitchFamily="18" charset="0"/>
                            </a:rPr>
                          </m:ctrlPr>
                        </m:sSubPr>
                        <m:e>
                          <m:r>
                            <a:rPr lang="en-US" sz="2000" i="1">
                              <a:solidFill>
                                <a:srgbClr val="FFFFFF"/>
                              </a:solidFill>
                              <a:latin typeface="Cambria Math" panose="02040503050406030204" pitchFamily="18" charset="0"/>
                            </a:rPr>
                            <m:t>𝑎</m:t>
                          </m:r>
                        </m:e>
                        <m:sub>
                          <m:r>
                            <a:rPr lang="en-US" sz="2000" i="1">
                              <a:solidFill>
                                <a:srgbClr val="FFFFFF"/>
                              </a:solidFill>
                              <a:latin typeface="Cambria Math" panose="02040503050406030204" pitchFamily="18" charset="0"/>
                            </a:rPr>
                            <m:t>𝑘</m:t>
                          </m:r>
                        </m:sub>
                      </m:sSub>
                      <m:sSup>
                        <m:sSupPr>
                          <m:ctrlPr>
                            <a:rPr lang="en-US" sz="2000" i="1">
                              <a:solidFill>
                                <a:srgbClr val="FFFFFF"/>
                              </a:solidFill>
                              <a:latin typeface="Cambria Math" panose="02040503050406030204" pitchFamily="18" charset="0"/>
                            </a:rPr>
                          </m:ctrlPr>
                        </m:sSupPr>
                        <m:e>
                          <m:r>
                            <a:rPr lang="en-US" sz="2000" i="1">
                              <a:solidFill>
                                <a:srgbClr val="FFFFFF"/>
                              </a:solidFill>
                              <a:latin typeface="Cambria Math" panose="02040503050406030204" pitchFamily="18" charset="0"/>
                            </a:rPr>
                            <m:t>2</m:t>
                          </m:r>
                        </m:e>
                        <m:sup>
                          <m:r>
                            <a:rPr lang="en-US" sz="2000" i="1">
                              <a:solidFill>
                                <a:srgbClr val="FFFFFF"/>
                              </a:solidFill>
                              <a:latin typeface="Cambria Math" panose="02040503050406030204" pitchFamily="18" charset="0"/>
                            </a:rPr>
                            <m:t>−</m:t>
                          </m:r>
                          <m:r>
                            <a:rPr lang="en-US" sz="2000" i="1">
                              <a:solidFill>
                                <a:srgbClr val="FFFFFF"/>
                              </a:solidFill>
                              <a:latin typeface="Cambria Math" panose="02040503050406030204" pitchFamily="18" charset="0"/>
                            </a:rPr>
                            <m:t>𝑘</m:t>
                          </m:r>
                        </m:sup>
                      </m:sSup>
                      <m:r>
                        <a:rPr lang="en-US" sz="2000" i="1">
                          <a:solidFill>
                            <a:srgbClr val="FFFFFF"/>
                          </a:solidFill>
                          <a:latin typeface="Cambria Math" panose="02040503050406030204" pitchFamily="18" charset="0"/>
                        </a:rPr>
                        <m:t>=</m:t>
                      </m:r>
                      <m:sSup>
                        <m:sSupPr>
                          <m:ctrlPr>
                            <a:rPr lang="en-US" sz="2000" i="1">
                              <a:solidFill>
                                <a:srgbClr val="FFFFFF"/>
                              </a:solidFill>
                              <a:latin typeface="Cambria Math" panose="02040503050406030204" pitchFamily="18" charset="0"/>
                            </a:rPr>
                          </m:ctrlPr>
                        </m:sSupPr>
                        <m:e>
                          <m:r>
                            <a:rPr lang="en-US" sz="2000" i="1">
                              <a:solidFill>
                                <a:srgbClr val="FFFFFF"/>
                              </a:solidFill>
                              <a:latin typeface="Cambria Math" panose="02040503050406030204" pitchFamily="18" charset="0"/>
                            </a:rPr>
                            <m:t>2</m:t>
                          </m:r>
                        </m:e>
                        <m:sup>
                          <m:r>
                            <a:rPr lang="en-US" sz="2000" i="1">
                              <a:solidFill>
                                <a:srgbClr val="FFFFFF"/>
                              </a:solidFill>
                              <a:latin typeface="Cambria Math" panose="02040503050406030204" pitchFamily="18" charset="0"/>
                            </a:rPr>
                            <m:t>−</m:t>
                          </m:r>
                          <m:r>
                            <a:rPr lang="en-US" sz="2000" i="1">
                              <a:solidFill>
                                <a:srgbClr val="FFFFFF"/>
                              </a:solidFill>
                              <a:latin typeface="Cambria Math" panose="02040503050406030204" pitchFamily="18" charset="0"/>
                            </a:rPr>
                            <m:t>𝑘</m:t>
                          </m:r>
                        </m:sup>
                      </m:sSup>
                      <m:nary>
                        <m:naryPr>
                          <m:chr m:val="∑"/>
                          <m:ctrlPr>
                            <a:rPr lang="en-US" sz="2000" i="1">
                              <a:solidFill>
                                <a:srgbClr val="FFFFFF"/>
                              </a:solidFill>
                              <a:latin typeface="Cambria Math" panose="02040503050406030204" pitchFamily="18" charset="0"/>
                            </a:rPr>
                          </m:ctrlPr>
                        </m:naryPr>
                        <m:sub>
                          <m:r>
                            <m:rPr>
                              <m:brk m:alnAt="23"/>
                            </m:rPr>
                            <a:rPr lang="en-US" sz="2000" i="1">
                              <a:solidFill>
                                <a:srgbClr val="FFFFFF"/>
                              </a:solidFill>
                              <a:latin typeface="Cambria Math" panose="02040503050406030204" pitchFamily="18" charset="0"/>
                            </a:rPr>
                            <m:t>𝑖</m:t>
                          </m:r>
                          <m:r>
                            <a:rPr lang="en-US" sz="2000" i="1">
                              <a:solidFill>
                                <a:srgbClr val="FFFFFF"/>
                              </a:solidFill>
                              <a:latin typeface="Cambria Math" panose="02040503050406030204" pitchFamily="18" charset="0"/>
                            </a:rPr>
                            <m:t>=1</m:t>
                          </m:r>
                        </m:sub>
                        <m:sup>
                          <m:r>
                            <a:rPr lang="en-US" sz="2000" i="1">
                              <a:solidFill>
                                <a:srgbClr val="FFFFFF"/>
                              </a:solidFill>
                              <a:latin typeface="Cambria Math" panose="02040503050406030204" pitchFamily="18" charset="0"/>
                            </a:rPr>
                            <m:t>𝑘</m:t>
                          </m:r>
                        </m:sup>
                        <m:e>
                          <m:sSub>
                            <m:sSubPr>
                              <m:ctrlPr>
                                <a:rPr lang="en-US" sz="2000" i="1">
                                  <a:solidFill>
                                    <a:srgbClr val="FFFFFF"/>
                                  </a:solidFill>
                                  <a:latin typeface="Cambria Math" panose="02040503050406030204" pitchFamily="18" charset="0"/>
                                </a:rPr>
                              </m:ctrlPr>
                            </m:sSubPr>
                            <m:e>
                              <m:r>
                                <a:rPr lang="en-US" sz="2000" i="1">
                                  <a:solidFill>
                                    <a:srgbClr val="FFFFFF"/>
                                  </a:solidFill>
                                  <a:latin typeface="Cambria Math" panose="02040503050406030204" pitchFamily="18" charset="0"/>
                                </a:rPr>
                                <m:t>𝑎</m:t>
                              </m:r>
                            </m:e>
                            <m:sub>
                              <m:r>
                                <a:rPr lang="en-US" sz="2000" i="1">
                                  <a:solidFill>
                                    <a:srgbClr val="FFFFFF"/>
                                  </a:solidFill>
                                  <a:latin typeface="Cambria Math" panose="02040503050406030204" pitchFamily="18" charset="0"/>
                                </a:rPr>
                                <m:t>𝑖</m:t>
                              </m:r>
                            </m:sub>
                          </m:sSub>
                          <m:sSup>
                            <m:sSupPr>
                              <m:ctrlPr>
                                <a:rPr lang="en-US" sz="2000" i="1">
                                  <a:solidFill>
                                    <a:srgbClr val="FFFFFF"/>
                                  </a:solidFill>
                                  <a:latin typeface="Cambria Math" panose="02040503050406030204" pitchFamily="18" charset="0"/>
                                </a:rPr>
                              </m:ctrlPr>
                            </m:sSupPr>
                            <m:e>
                              <m:r>
                                <a:rPr lang="en-US" sz="2000" i="1">
                                  <a:solidFill>
                                    <a:srgbClr val="FFFFFF"/>
                                  </a:solidFill>
                                  <a:latin typeface="Cambria Math" panose="02040503050406030204" pitchFamily="18" charset="0"/>
                                </a:rPr>
                                <m:t>2</m:t>
                              </m:r>
                            </m:e>
                            <m:sup>
                              <m:r>
                                <a:rPr lang="en-US" sz="2000" i="1">
                                  <a:solidFill>
                                    <a:srgbClr val="FFFFFF"/>
                                  </a:solidFill>
                                  <a:latin typeface="Cambria Math" panose="02040503050406030204" pitchFamily="18" charset="0"/>
                                </a:rPr>
                                <m:t>𝑘</m:t>
                              </m:r>
                              <m:r>
                                <a:rPr lang="en-US" sz="2000" i="1">
                                  <a:solidFill>
                                    <a:srgbClr val="FFFFFF"/>
                                  </a:solidFill>
                                  <a:latin typeface="Cambria Math" panose="02040503050406030204" pitchFamily="18" charset="0"/>
                                </a:rPr>
                                <m:t>−</m:t>
                              </m:r>
                              <m:r>
                                <a:rPr lang="en-US" sz="2000" i="1">
                                  <a:solidFill>
                                    <a:srgbClr val="FFFFFF"/>
                                  </a:solidFill>
                                  <a:latin typeface="Cambria Math" panose="02040503050406030204" pitchFamily="18" charset="0"/>
                                </a:rPr>
                                <m:t>𝑖</m:t>
                              </m:r>
                            </m:sup>
                          </m:sSup>
                        </m:e>
                      </m:nary>
                    </m:oMath>
                  </m:oMathPara>
                </a14:m>
                <a:endParaRPr lang="en-US" sz="2000" dirty="0">
                  <a:solidFill>
                    <a:srgbClr val="FFFFFF"/>
                  </a:solidFill>
                </a:endParaRPr>
              </a:p>
              <a:p>
                <a:pPr marL="0" indent="0">
                  <a:buNone/>
                </a:pPr>
                <a14:m>
                  <m:oMath xmlns:m="http://schemas.openxmlformats.org/officeDocument/2006/math">
                    <m:sSup>
                      <m:sSupPr>
                        <m:ctrlPr>
                          <a:rPr lang="en-US" sz="2000" i="1">
                            <a:solidFill>
                              <a:srgbClr val="FFFFFF"/>
                            </a:solidFill>
                            <a:latin typeface="Cambria Math" panose="02040503050406030204" pitchFamily="18" charset="0"/>
                          </a:rPr>
                        </m:ctrlPr>
                      </m:sSupPr>
                      <m:e>
                        <m:r>
                          <a:rPr lang="en-US" sz="2000" b="0" i="1">
                            <a:solidFill>
                              <a:srgbClr val="FFFFFF"/>
                            </a:solidFill>
                            <a:latin typeface="Cambria Math" panose="02040503050406030204" pitchFamily="18" charset="0"/>
                          </a:rPr>
                          <m:t>2</m:t>
                        </m:r>
                      </m:e>
                      <m:sup>
                        <m:r>
                          <a:rPr lang="en-US" sz="2000" b="0" i="1">
                            <a:solidFill>
                              <a:srgbClr val="FFFFFF"/>
                            </a:solidFill>
                            <a:latin typeface="Cambria Math" panose="02040503050406030204" pitchFamily="18" charset="0"/>
                          </a:rPr>
                          <m:t>𝑘</m:t>
                        </m:r>
                      </m:sup>
                    </m:sSup>
                    <m:r>
                      <a:rPr lang="en-US" sz="2000" b="0" i="1">
                        <a:solidFill>
                          <a:srgbClr val="FFFFFF"/>
                        </a:solidFill>
                        <a:latin typeface="Cambria Math" panose="02040503050406030204" pitchFamily="18" charset="0"/>
                      </a:rPr>
                      <m:t>=2</m:t>
                    </m:r>
                    <m:r>
                      <a:rPr lang="en-US" sz="2000" b="0" i="1">
                        <a:solidFill>
                          <a:srgbClr val="FFFFFF"/>
                        </a:solidFill>
                        <a:latin typeface="Cambria Math" panose="02040503050406030204" pitchFamily="18" charset="0"/>
                        <a:ea typeface="Cambria Math" panose="02040503050406030204" pitchFamily="18" charset="0"/>
                      </a:rPr>
                      <m:t>×…×2</m:t>
                    </m:r>
                  </m:oMath>
                </a14:m>
                <a:r>
                  <a:rPr lang="en-US" sz="2000" dirty="0">
                    <a:solidFill>
                      <a:srgbClr val="FFFFFF"/>
                    </a:solidFill>
                  </a:rPr>
                  <a:t>, none of which is </a:t>
                </a:r>
                <a14:m>
                  <m:oMath xmlns:m="http://schemas.openxmlformats.org/officeDocument/2006/math">
                    <m:r>
                      <a:rPr lang="en-US" sz="2000" b="0" i="1">
                        <a:solidFill>
                          <a:srgbClr val="FFFFFF"/>
                        </a:solidFill>
                        <a:latin typeface="Cambria Math" panose="02040503050406030204" pitchFamily="18" charset="0"/>
                      </a:rPr>
                      <m:t>5</m:t>
                    </m:r>
                  </m:oMath>
                </a14:m>
                <a:r>
                  <a:rPr lang="en-US" sz="2000" dirty="0">
                    <a:solidFill>
                      <a:srgbClr val="FFFFFF"/>
                    </a:solidFill>
                  </a:rPr>
                  <a:t>, and when we factor </a:t>
                </a:r>
                <a14:m>
                  <m:oMath xmlns:m="http://schemas.openxmlformats.org/officeDocument/2006/math">
                    <m:r>
                      <a:rPr lang="en-US" sz="2000" b="0" i="1">
                        <a:solidFill>
                          <a:srgbClr val="FFFFFF"/>
                        </a:solidFill>
                        <a:latin typeface="Cambria Math" panose="02040503050406030204" pitchFamily="18" charset="0"/>
                      </a:rPr>
                      <m:t>10=2</m:t>
                    </m:r>
                    <m:r>
                      <a:rPr lang="en-US" sz="2000" b="0" i="1">
                        <a:solidFill>
                          <a:srgbClr val="FFFFFF"/>
                        </a:solidFill>
                        <a:latin typeface="Cambria Math" panose="02040503050406030204" pitchFamily="18" charset="0"/>
                        <a:ea typeface="Cambria Math" panose="02040503050406030204" pitchFamily="18" charset="0"/>
                      </a:rPr>
                      <m:t>×5</m:t>
                    </m:r>
                  </m:oMath>
                </a14:m>
                <a:r>
                  <a:rPr lang="en-US" sz="2000" dirty="0">
                    <a:solidFill>
                      <a:srgbClr val="FFFFFF"/>
                    </a:solidFill>
                  </a:rPr>
                  <a:t>.</a:t>
                </a:r>
              </a:p>
              <a:p>
                <a:pPr marL="0" indent="0">
                  <a:buNone/>
                </a:pPr>
                <a:endParaRPr lang="en-US" sz="2000" dirty="0">
                  <a:solidFill>
                    <a:srgbClr val="FFFFFF"/>
                  </a:solidFill>
                </a:endParaRPr>
              </a:p>
              <a:p>
                <a:pPr marL="0" indent="0">
                  <a:buNone/>
                </a:pPr>
                <a:r>
                  <a:rPr lang="en-US" sz="2000" dirty="0">
                    <a:solidFill>
                      <a:srgbClr val="FFFFFF"/>
                    </a:solidFill>
                  </a:rPr>
                  <a:t>So, </a:t>
                </a:r>
                <a14:m>
                  <m:oMath xmlns:m="http://schemas.openxmlformats.org/officeDocument/2006/math">
                    <m:r>
                      <a:rPr lang="en-US" sz="2000" b="0" i="1">
                        <a:solidFill>
                          <a:srgbClr val="FFFFFF"/>
                        </a:solidFill>
                        <a:latin typeface="Cambria Math" panose="02040503050406030204" pitchFamily="18" charset="0"/>
                      </a:rPr>
                      <m:t>0.1</m:t>
                    </m:r>
                  </m:oMath>
                </a14:m>
                <a:r>
                  <a:rPr lang="en-US" sz="2000" dirty="0">
                    <a:solidFill>
                      <a:srgbClr val="FFFFFF"/>
                    </a:solidFill>
                  </a:rPr>
                  <a:t> </a:t>
                </a:r>
                <a:r>
                  <a:rPr lang="en-US" sz="2000" i="1" dirty="0">
                    <a:solidFill>
                      <a:srgbClr val="FFFFFF"/>
                    </a:solidFill>
                  </a:rPr>
                  <a:t>cannot</a:t>
                </a:r>
                <a:r>
                  <a:rPr lang="en-US" sz="2000" dirty="0">
                    <a:solidFill>
                      <a:srgbClr val="FFFFFF"/>
                    </a:solidFill>
                  </a:rPr>
                  <a:t> be represented exactly on a digital computer in floating point format.</a:t>
                </a:r>
              </a:p>
              <a:p>
                <a:pPr marL="0" indent="0">
                  <a:buNone/>
                </a:pPr>
                <a:endParaRPr lang="en-US" sz="2000" b="0" i="0" dirty="0">
                  <a:solidFill>
                    <a:srgbClr val="FFFFFF"/>
                  </a:solidFill>
                  <a:latin typeface="Courier" pitchFamily="2" charset="0"/>
                </a:endParaRPr>
              </a:p>
              <a:p>
                <a:pPr marL="0" indent="0">
                  <a:buNone/>
                </a:pPr>
                <a:r>
                  <a:rPr lang="en-US" sz="2000" b="0" i="0" dirty="0">
                    <a:solidFill>
                      <a:srgbClr val="FFFFFF"/>
                    </a:solidFill>
                    <a:latin typeface="Courier" pitchFamily="2" charset="0"/>
                  </a:rPr>
                  <a:t>float</a:t>
                </a:r>
                <a14:m>
                  <m:oMath xmlns:m="http://schemas.openxmlformats.org/officeDocument/2006/math">
                    <m:r>
                      <a:rPr lang="en-US" sz="2000" b="0" i="1">
                        <a:solidFill>
                          <a:srgbClr val="FFFFFF"/>
                        </a:solidFill>
                        <a:latin typeface="Cambria Math" panose="02040503050406030204" pitchFamily="18" charset="0"/>
                        <a:ea typeface="Cambria Math" panose="02040503050406030204" pitchFamily="18" charset="0"/>
                      </a:rPr>
                      <m:t>≠</m:t>
                    </m:r>
                    <m:r>
                      <a:rPr lang="en-US" sz="2000" b="0" i="1">
                        <a:solidFill>
                          <a:srgbClr val="FFFFFF"/>
                        </a:solidFill>
                        <a:latin typeface="Cambria Math" panose="02040503050406030204" pitchFamily="18" charset="0"/>
                        <a:ea typeface="Cambria Math" panose="02040503050406030204" pitchFamily="18" charset="0"/>
                      </a:rPr>
                      <m:t>ℚ</m:t>
                    </m:r>
                  </m:oMath>
                </a14:m>
                <a:endParaRPr lang="en-US" sz="2000" dirty="0">
                  <a:solidFill>
                    <a:srgbClr val="FFFFFF"/>
                  </a:solidFill>
                </a:endParaRPr>
              </a:p>
            </p:txBody>
          </p:sp>
        </mc:Choice>
        <mc:Fallback xmlns="">
          <p:sp>
            <p:nvSpPr>
              <p:cNvPr id="4" name="Content Placeholder 3">
                <a:extLst>
                  <a:ext uri="{FF2B5EF4-FFF2-40B4-BE49-F238E27FC236}">
                    <a16:creationId xmlns:a16="http://schemas.microsoft.com/office/drawing/2014/main" id="{19269EB3-ADD7-B34E-9F59-B1FD1A351B5F}"/>
                  </a:ext>
                </a:extLst>
              </p:cNvPr>
              <p:cNvSpPr>
                <a:spLocks noGrp="1" noRot="1" noChangeAspect="1" noMove="1" noResize="1" noEditPoints="1" noAdjustHandles="1" noChangeArrowheads="1" noChangeShapeType="1" noTextEdit="1"/>
              </p:cNvSpPr>
              <p:nvPr>
                <p:ph sz="half" idx="2"/>
              </p:nvPr>
            </p:nvSpPr>
            <p:spPr>
              <a:xfrm>
                <a:off x="6256020" y="2266345"/>
                <a:ext cx="5097780" cy="3910618"/>
              </a:xfrm>
              <a:blipFill>
                <a:blip r:embed="rId3"/>
                <a:stretch>
                  <a:fillRect l="-1241" t="-15858" b="-647"/>
                </a:stretch>
              </a:blipFill>
            </p:spPr>
            <p:txBody>
              <a:bodyPr/>
              <a:lstStyle/>
              <a:p>
                <a:r>
                  <a:rPr lang="en-US">
                    <a:noFill/>
                  </a:rPr>
                  <a:t> </a:t>
                </a:r>
              </a:p>
            </p:txBody>
          </p:sp>
        </mc:Fallback>
      </mc:AlternateContent>
      <p:sp>
        <p:nvSpPr>
          <p:cNvPr id="7" name="Date Placeholder 6">
            <a:extLst>
              <a:ext uri="{FF2B5EF4-FFF2-40B4-BE49-F238E27FC236}">
                <a16:creationId xmlns:a16="http://schemas.microsoft.com/office/drawing/2014/main" id="{7833B272-E4C7-6140-B819-57F9CCE9F211}"/>
              </a:ext>
            </a:extLst>
          </p:cNvPr>
          <p:cNvSpPr>
            <a:spLocks noGrp="1"/>
          </p:cNvSpPr>
          <p:nvPr>
            <p:ph type="dt" sz="half" idx="10"/>
          </p:nvPr>
        </p:nvSpPr>
        <p:spPr>
          <a:xfrm>
            <a:off x="838200" y="6356350"/>
            <a:ext cx="2743200" cy="365125"/>
          </a:xfrm>
        </p:spPr>
        <p:txBody>
          <a:bodyPr>
            <a:normAutofit/>
          </a:bodyPr>
          <a:lstStyle/>
          <a:p>
            <a:pPr>
              <a:spcAft>
                <a:spcPts val="600"/>
              </a:spcAft>
            </a:pPr>
            <a:fld id="{5FB860F6-9C21-E543-8D56-8FE8C8F66EDE}" type="datetime3">
              <a:rPr lang="en-US">
                <a:solidFill>
                  <a:srgbClr val="FFFFFF"/>
                </a:solidFill>
              </a:rPr>
              <a:pPr>
                <a:spcAft>
                  <a:spcPts val="600"/>
                </a:spcAft>
              </a:pPr>
              <a:t>27 September 2022</a:t>
            </a:fld>
            <a:endParaRPr lang="en-US">
              <a:solidFill>
                <a:srgbClr val="FFFFFF"/>
              </a:solidFill>
            </a:endParaRPr>
          </a:p>
        </p:txBody>
      </p:sp>
      <p:sp>
        <p:nvSpPr>
          <p:cNvPr id="5" name="Footer Placeholder 4">
            <a:extLst>
              <a:ext uri="{FF2B5EF4-FFF2-40B4-BE49-F238E27FC236}">
                <a16:creationId xmlns:a16="http://schemas.microsoft.com/office/drawing/2014/main" id="{FDE616C7-CE21-B244-9AE1-EA833F5D6D8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 2021 Darrell Long</a:t>
            </a:r>
          </a:p>
        </p:txBody>
      </p:sp>
      <p:sp>
        <p:nvSpPr>
          <p:cNvPr id="6" name="Slide Number Placeholder 5">
            <a:extLst>
              <a:ext uri="{FF2B5EF4-FFF2-40B4-BE49-F238E27FC236}">
                <a16:creationId xmlns:a16="http://schemas.microsoft.com/office/drawing/2014/main" id="{81554DF9-F710-D344-B061-254A1666CF84}"/>
              </a:ext>
            </a:extLst>
          </p:cNvPr>
          <p:cNvSpPr>
            <a:spLocks noGrp="1"/>
          </p:cNvSpPr>
          <p:nvPr>
            <p:ph type="sldNum" sz="quarter" idx="12"/>
          </p:nvPr>
        </p:nvSpPr>
        <p:spPr>
          <a:xfrm>
            <a:off x="8610600" y="6356350"/>
            <a:ext cx="2743200" cy="365125"/>
          </a:xfrm>
        </p:spPr>
        <p:txBody>
          <a:bodyPr>
            <a:normAutofit/>
          </a:bodyPr>
          <a:lstStyle/>
          <a:p>
            <a:pPr>
              <a:spcAft>
                <a:spcPts val="600"/>
              </a:spcAft>
            </a:pPr>
            <a:fld id="{C839E621-CBEA-FC4C-905A-93C58F9E1BA6}" type="slidenum">
              <a:rPr lang="en-US">
                <a:solidFill>
                  <a:srgbClr val="FFFFFF"/>
                </a:solidFill>
              </a:rPr>
              <a:pPr>
                <a:spcAft>
                  <a:spcPts val="600"/>
                </a:spcAft>
              </a:pPr>
              <a:t>20</a:t>
            </a:fld>
            <a:endParaRPr lang="en-US">
              <a:solidFill>
                <a:srgbClr val="FFFFFF"/>
              </a:solidFill>
            </a:endParaRPr>
          </a:p>
        </p:txBody>
      </p:sp>
    </p:spTree>
    <p:extLst>
      <p:ext uri="{BB962C8B-B14F-4D97-AF65-F5344CB8AC3E}">
        <p14:creationId xmlns:p14="http://schemas.microsoft.com/office/powerpoint/2010/main" val="224307106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90E621-53F6-884A-BBCD-90999D662F9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Binary Fractions</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Content Placeholder 12" descr="Text&#10;&#10;Description automatically generated">
            <a:extLst>
              <a:ext uri="{FF2B5EF4-FFF2-40B4-BE49-F238E27FC236}">
                <a16:creationId xmlns:a16="http://schemas.microsoft.com/office/drawing/2014/main" id="{B78A34B2-3EEC-4549-89C9-B3265E500EA5}"/>
              </a:ext>
            </a:extLst>
          </p:cNvPr>
          <p:cNvPicPr>
            <a:picLocks noGrp="1" noChangeAspect="1"/>
          </p:cNvPicPr>
          <p:nvPr>
            <p:ph sz="half" idx="1"/>
          </p:nvPr>
        </p:nvPicPr>
        <p:blipFill>
          <a:blip r:embed="rId2"/>
          <a:stretch>
            <a:fillRect/>
          </a:stretch>
        </p:blipFill>
        <p:spPr>
          <a:xfrm>
            <a:off x="1169035" y="2426818"/>
            <a:ext cx="3780981" cy="3997637"/>
          </a:xfrm>
          <a:prstGeom prst="rect">
            <a:avLst/>
          </a:prstGeom>
        </p:spPr>
      </p:pic>
      <p:cxnSp>
        <p:nvCxnSpPr>
          <p:cNvPr id="24" name="Straight Connector 2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5" name="Content Placeholder 14" descr="Graphical user interface, text&#10;&#10;Description automatically generated">
            <a:extLst>
              <a:ext uri="{FF2B5EF4-FFF2-40B4-BE49-F238E27FC236}">
                <a16:creationId xmlns:a16="http://schemas.microsoft.com/office/drawing/2014/main" id="{16AE0443-F0A8-7042-95CE-93A29E2A037B}"/>
              </a:ext>
            </a:extLst>
          </p:cNvPr>
          <p:cNvPicPr>
            <a:picLocks noGrp="1" noChangeAspect="1"/>
          </p:cNvPicPr>
          <p:nvPr>
            <p:ph sz="half" idx="2"/>
          </p:nvPr>
        </p:nvPicPr>
        <p:blipFill>
          <a:blip r:embed="rId3"/>
          <a:stretch>
            <a:fillRect/>
          </a:stretch>
        </p:blipFill>
        <p:spPr>
          <a:xfrm>
            <a:off x="6445073" y="2614195"/>
            <a:ext cx="5455917" cy="3622882"/>
          </a:xfrm>
          <a:prstGeom prst="rect">
            <a:avLst/>
          </a:prstGeom>
        </p:spPr>
      </p:pic>
      <p:sp>
        <p:nvSpPr>
          <p:cNvPr id="5" name="Date Placeholder 4">
            <a:extLst>
              <a:ext uri="{FF2B5EF4-FFF2-40B4-BE49-F238E27FC236}">
                <a16:creationId xmlns:a16="http://schemas.microsoft.com/office/drawing/2014/main" id="{C3B025EC-DC4F-BA43-9910-FFE51E80A42A}"/>
              </a:ext>
            </a:extLst>
          </p:cNvPr>
          <p:cNvSpPr>
            <a:spLocks noGrp="1"/>
          </p:cNvSpPr>
          <p:nvPr>
            <p:ph type="dt" sz="half" idx="10"/>
          </p:nvPr>
        </p:nvSpPr>
        <p:spPr>
          <a:xfrm>
            <a:off x="830943" y="6522430"/>
            <a:ext cx="2743200" cy="347472"/>
          </a:xfrm>
        </p:spPr>
        <p:txBody>
          <a:bodyPr vert="horz" lIns="91440" tIns="45720" rIns="91440" bIns="45720" rtlCol="0" anchor="ctr">
            <a:normAutofit/>
          </a:bodyPr>
          <a:lstStyle/>
          <a:p>
            <a:pPr defTabSz="914400">
              <a:spcAft>
                <a:spcPts val="600"/>
              </a:spcAft>
            </a:pPr>
            <a:fld id="{D054C768-6F50-C14A-8A1C-976F2FEA1C3B}" type="datetime3">
              <a:rPr lang="en-US">
                <a:solidFill>
                  <a:srgbClr val="898989"/>
                </a:solidFill>
              </a:rPr>
              <a:pPr defTabSz="914400">
                <a:spcAft>
                  <a:spcPts val="600"/>
                </a:spcAft>
              </a:pPr>
              <a:t>27 September 2022</a:t>
            </a:fld>
            <a:endParaRPr lang="en-US">
              <a:solidFill>
                <a:srgbClr val="898989"/>
              </a:solidFill>
            </a:endParaRPr>
          </a:p>
        </p:txBody>
      </p:sp>
      <p:sp>
        <p:nvSpPr>
          <p:cNvPr id="6" name="Footer Placeholder 5">
            <a:extLst>
              <a:ext uri="{FF2B5EF4-FFF2-40B4-BE49-F238E27FC236}">
                <a16:creationId xmlns:a16="http://schemas.microsoft.com/office/drawing/2014/main" id="{5C866073-3D97-AE4F-B3AF-7AA83FB71271}"/>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defTabSz="914400">
              <a:spcAft>
                <a:spcPts val="600"/>
              </a:spcAft>
            </a:pPr>
            <a:r>
              <a:rPr lang="en-US" kern="1200">
                <a:solidFill>
                  <a:srgbClr val="898989"/>
                </a:solidFill>
                <a:latin typeface="+mn-lt"/>
                <a:ea typeface="+mn-ea"/>
                <a:cs typeface="+mn-cs"/>
              </a:rPr>
              <a:t>© 2021 Darrell Long</a:t>
            </a:r>
          </a:p>
        </p:txBody>
      </p:sp>
      <p:sp>
        <p:nvSpPr>
          <p:cNvPr id="7" name="Slide Number Placeholder 6">
            <a:extLst>
              <a:ext uri="{FF2B5EF4-FFF2-40B4-BE49-F238E27FC236}">
                <a16:creationId xmlns:a16="http://schemas.microsoft.com/office/drawing/2014/main" id="{C5BB8DB5-A89C-BD4E-988C-24EC1F0C3135}"/>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defTabSz="914400">
              <a:spcAft>
                <a:spcPts val="600"/>
              </a:spcAft>
            </a:pPr>
            <a:fld id="{C839E621-CBEA-FC4C-905A-93C58F9E1BA6}" type="slidenum">
              <a:rPr lang="en-US">
                <a:solidFill>
                  <a:srgbClr val="898989"/>
                </a:solidFill>
              </a:rPr>
              <a:pPr defTabSz="914400">
                <a:spcAft>
                  <a:spcPts val="600"/>
                </a:spcAft>
              </a:pPr>
              <a:t>21</a:t>
            </a:fld>
            <a:endParaRPr lang="en-US">
              <a:solidFill>
                <a:srgbClr val="898989"/>
              </a:solidFill>
            </a:endParaRPr>
          </a:p>
        </p:txBody>
      </p:sp>
    </p:spTree>
    <p:extLst>
      <p:ext uri="{BB962C8B-B14F-4D97-AF65-F5344CB8AC3E}">
        <p14:creationId xmlns:p14="http://schemas.microsoft.com/office/powerpoint/2010/main" val="711140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pattFill prst="pct7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DF7B-15DD-3849-B209-C61B2597375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Single Precision</a:t>
            </a:r>
          </a:p>
        </p:txBody>
      </p:sp>
      <p:pic>
        <p:nvPicPr>
          <p:cNvPr id="6" name="Content Placeholder 5" descr="A black and orange sign&#10;&#10;Description automatically generated">
            <a:extLst>
              <a:ext uri="{FF2B5EF4-FFF2-40B4-BE49-F238E27FC236}">
                <a16:creationId xmlns:a16="http://schemas.microsoft.com/office/drawing/2014/main" id="{7A982845-F3EF-C941-9AAB-0E15A1393280}"/>
              </a:ext>
            </a:extLst>
          </p:cNvPr>
          <p:cNvPicPr>
            <a:picLocks noGrp="1" noChangeAspect="1"/>
          </p:cNvPicPr>
          <p:nvPr>
            <p:ph sz="half" idx="1"/>
          </p:nvPr>
        </p:nvPicPr>
        <p:blipFill>
          <a:blip r:embed="rId3"/>
          <a:stretch>
            <a:fillRect/>
          </a:stretch>
        </p:blipFill>
        <p:spPr>
          <a:xfrm>
            <a:off x="320040" y="2665463"/>
            <a:ext cx="11496821" cy="1465846"/>
          </a:xfrm>
          <a:prstGeom prst="rect">
            <a:avLst/>
          </a:prstGeom>
        </p:spPr>
      </p:pic>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FF7818A-612D-FD4C-B8A2-0B7685023B66}"/>
                  </a:ext>
                </a:extLst>
              </p:cNvPr>
              <p:cNvSpPr>
                <a:spLocks noGrp="1"/>
              </p:cNvSpPr>
              <p:nvPr>
                <p:ph sz="half" idx="2"/>
              </p:nvPr>
            </p:nvSpPr>
            <p:spPr>
              <a:xfrm>
                <a:off x="2923567" y="4703789"/>
                <a:ext cx="6289766" cy="1105144"/>
              </a:xfrm>
            </p:spPr>
            <p:txBody>
              <a:bodyPr vert="horz" lIns="91440" tIns="45720" rIns="91440" bIns="45720" rtlCol="0">
                <a:noAutofit/>
              </a:bodyPr>
              <a:lstStyle/>
              <a:p>
                <a:pPr marL="0" indent="0" algn="ctr">
                  <a:buNone/>
                </a:pPr>
                <a14:m>
                  <m:oMathPara xmlns:m="http://schemas.openxmlformats.org/officeDocument/2006/math">
                    <m:oMathParaPr>
                      <m:jc m:val="centerGroup"/>
                    </m:oMathParaPr>
                    <m:oMath xmlns:m="http://schemas.openxmlformats.org/officeDocument/2006/math">
                      <m:sSup>
                        <m:sSupPr>
                          <m:ctrlPr>
                            <a:rPr lang="en-US" sz="2400" i="1" kern="1200" smtClean="0">
                              <a:solidFill>
                                <a:schemeClr val="tx1"/>
                              </a:solidFill>
                              <a:latin typeface="Cambria Math" panose="02040503050406030204" pitchFamily="18" charset="0"/>
                              <a:ea typeface="+mn-ea"/>
                              <a:cs typeface="+mn-cs"/>
                            </a:rPr>
                          </m:ctrlPr>
                        </m:sSupPr>
                        <m:e>
                          <m:r>
                            <a:rPr lang="en-US" sz="2400" b="0" i="1" kern="1200">
                              <a:solidFill>
                                <a:schemeClr val="tx1"/>
                              </a:solidFill>
                              <a:latin typeface="Cambria Math" panose="02040503050406030204" pitchFamily="18" charset="0"/>
                              <a:ea typeface="+mn-ea"/>
                              <a:cs typeface="+mn-cs"/>
                            </a:rPr>
                            <m:t>(−1)</m:t>
                          </m:r>
                        </m:e>
                        <m:sup>
                          <m:sSub>
                            <m:sSubPr>
                              <m:ctrlPr>
                                <a:rPr lang="en-US" sz="2400" i="1" kern="1200">
                                  <a:solidFill>
                                    <a:schemeClr val="tx1"/>
                                  </a:solidFill>
                                  <a:latin typeface="Cambria Math" panose="02040503050406030204" pitchFamily="18" charset="0"/>
                                  <a:ea typeface="+mn-ea"/>
                                  <a:cs typeface="+mn-cs"/>
                                </a:rPr>
                              </m:ctrlPr>
                            </m:sSubPr>
                            <m:e>
                              <m:r>
                                <a:rPr lang="en-US" sz="2400" b="0" i="1" kern="1200">
                                  <a:solidFill>
                                    <a:schemeClr val="tx1"/>
                                  </a:solidFill>
                                  <a:latin typeface="Cambria Math" panose="02040503050406030204" pitchFamily="18" charset="0"/>
                                  <a:ea typeface="+mn-ea"/>
                                  <a:cs typeface="+mn-cs"/>
                                </a:rPr>
                                <m:t>𝑏</m:t>
                              </m:r>
                            </m:e>
                            <m:sub>
                              <m:r>
                                <a:rPr lang="en-US" sz="2400" b="0" i="1" kern="1200">
                                  <a:solidFill>
                                    <a:schemeClr val="tx1"/>
                                  </a:solidFill>
                                  <a:latin typeface="Cambria Math" panose="02040503050406030204" pitchFamily="18" charset="0"/>
                                  <a:ea typeface="+mn-ea"/>
                                  <a:cs typeface="+mn-cs"/>
                                </a:rPr>
                                <m:t>31</m:t>
                              </m:r>
                            </m:sub>
                          </m:sSub>
                        </m:sup>
                      </m:sSup>
                      <m:r>
                        <a:rPr lang="en-US" sz="2400" i="1" kern="1200">
                          <a:solidFill>
                            <a:schemeClr val="tx1"/>
                          </a:solidFill>
                          <a:latin typeface="Cambria Math" panose="02040503050406030204" pitchFamily="18" charset="0"/>
                          <a:ea typeface="+mn-ea"/>
                          <a:cs typeface="+mn-cs"/>
                        </a:rPr>
                        <m:t>×</m:t>
                      </m:r>
                      <m:sSup>
                        <m:sSupPr>
                          <m:ctrlPr>
                            <a:rPr lang="en-US" sz="2400" i="1" kern="1200">
                              <a:solidFill>
                                <a:schemeClr val="tx1"/>
                              </a:solidFill>
                              <a:latin typeface="Cambria Math" panose="02040503050406030204" pitchFamily="18" charset="0"/>
                              <a:ea typeface="+mn-ea"/>
                              <a:cs typeface="+mn-cs"/>
                            </a:rPr>
                          </m:ctrlPr>
                        </m:sSupPr>
                        <m:e>
                          <m:r>
                            <a:rPr lang="en-US" sz="2400" b="0" i="1" kern="1200">
                              <a:solidFill>
                                <a:schemeClr val="tx1"/>
                              </a:solidFill>
                              <a:latin typeface="Cambria Math" panose="02040503050406030204" pitchFamily="18" charset="0"/>
                              <a:ea typeface="+mn-ea"/>
                              <a:cs typeface="+mn-cs"/>
                            </a:rPr>
                            <m:t>2</m:t>
                          </m:r>
                        </m:e>
                        <m:sup>
                          <m:d>
                            <m:dPr>
                              <m:ctrlPr>
                                <a:rPr lang="en-US" sz="2400" b="0" i="1" kern="1200">
                                  <a:solidFill>
                                    <a:schemeClr val="tx1"/>
                                  </a:solidFill>
                                  <a:latin typeface="Cambria Math" panose="02040503050406030204" pitchFamily="18" charset="0"/>
                                  <a:ea typeface="+mn-ea"/>
                                  <a:cs typeface="+mn-cs"/>
                                </a:rPr>
                              </m:ctrlPr>
                            </m:dPr>
                            <m:e>
                              <m:sSub>
                                <m:sSubPr>
                                  <m:ctrlPr>
                                    <a:rPr lang="en-US" sz="2400" b="0" i="1" kern="1200">
                                      <a:solidFill>
                                        <a:schemeClr val="tx1"/>
                                      </a:solidFill>
                                      <a:latin typeface="Cambria Math" panose="02040503050406030204" pitchFamily="18" charset="0"/>
                                      <a:ea typeface="+mn-ea"/>
                                      <a:cs typeface="+mn-cs"/>
                                    </a:rPr>
                                  </m:ctrlPr>
                                </m:sSubPr>
                                <m:e>
                                  <m:r>
                                    <a:rPr lang="en-US" sz="2400" b="0" i="1" kern="1200">
                                      <a:solidFill>
                                        <a:schemeClr val="tx1"/>
                                      </a:solidFill>
                                      <a:latin typeface="Cambria Math" panose="02040503050406030204" pitchFamily="18" charset="0"/>
                                      <a:ea typeface="+mn-ea"/>
                                      <a:cs typeface="+mn-cs"/>
                                    </a:rPr>
                                    <m:t>𝑏</m:t>
                                  </m:r>
                                </m:e>
                                <m:sub>
                                  <m:r>
                                    <a:rPr lang="en-US" sz="2400" b="0" i="1" kern="1200">
                                      <a:solidFill>
                                        <a:schemeClr val="tx1"/>
                                      </a:solidFill>
                                      <a:latin typeface="Cambria Math" panose="02040503050406030204" pitchFamily="18" charset="0"/>
                                      <a:ea typeface="+mn-ea"/>
                                      <a:cs typeface="+mn-cs"/>
                                    </a:rPr>
                                    <m:t>30</m:t>
                                  </m:r>
                                </m:sub>
                              </m:sSub>
                              <m:r>
                                <a:rPr lang="en-US" sz="2400" b="0" i="1" kern="1200">
                                  <a:solidFill>
                                    <a:schemeClr val="tx1"/>
                                  </a:solidFill>
                                  <a:latin typeface="Cambria Math" panose="02040503050406030204" pitchFamily="18" charset="0"/>
                                  <a:ea typeface="+mn-ea"/>
                                  <a:cs typeface="+mn-cs"/>
                                </a:rPr>
                                <m:t>…</m:t>
                              </m:r>
                              <m:sSub>
                                <m:sSubPr>
                                  <m:ctrlPr>
                                    <a:rPr lang="en-US" sz="2400" b="0" i="1" kern="1200">
                                      <a:solidFill>
                                        <a:schemeClr val="tx1"/>
                                      </a:solidFill>
                                      <a:latin typeface="Cambria Math" panose="02040503050406030204" pitchFamily="18" charset="0"/>
                                      <a:ea typeface="+mn-ea"/>
                                      <a:cs typeface="+mn-cs"/>
                                    </a:rPr>
                                  </m:ctrlPr>
                                </m:sSubPr>
                                <m:e>
                                  <m:r>
                                    <a:rPr lang="en-US" sz="2400" b="0" i="1" kern="1200">
                                      <a:solidFill>
                                        <a:schemeClr val="tx1"/>
                                      </a:solidFill>
                                      <a:latin typeface="Cambria Math" panose="02040503050406030204" pitchFamily="18" charset="0"/>
                                      <a:ea typeface="+mn-ea"/>
                                      <a:cs typeface="+mn-cs"/>
                                    </a:rPr>
                                    <m:t>𝑏</m:t>
                                  </m:r>
                                </m:e>
                                <m:sub>
                                  <m:r>
                                    <a:rPr lang="en-US" sz="2400" b="0" i="1" kern="1200">
                                      <a:solidFill>
                                        <a:schemeClr val="tx1"/>
                                      </a:solidFill>
                                      <a:latin typeface="Cambria Math" panose="02040503050406030204" pitchFamily="18" charset="0"/>
                                      <a:ea typeface="+mn-ea"/>
                                      <a:cs typeface="+mn-cs"/>
                                    </a:rPr>
                                    <m:t>23</m:t>
                                  </m:r>
                                </m:sub>
                              </m:sSub>
                            </m:e>
                          </m:d>
                          <m:r>
                            <a:rPr lang="en-US" sz="2400" b="0" i="1" kern="1200">
                              <a:solidFill>
                                <a:schemeClr val="tx1"/>
                              </a:solidFill>
                              <a:latin typeface="Cambria Math" panose="02040503050406030204" pitchFamily="18" charset="0"/>
                              <a:ea typeface="+mn-ea"/>
                              <a:cs typeface="+mn-cs"/>
                            </a:rPr>
                            <m:t>−127</m:t>
                          </m:r>
                        </m:sup>
                      </m:sSup>
                      <m:r>
                        <a:rPr lang="en-US" sz="2400" b="0" i="1" kern="1200" smtClean="0">
                          <a:solidFill>
                            <a:schemeClr val="tx1"/>
                          </a:solidFill>
                          <a:latin typeface="Cambria Math" panose="02040503050406030204" pitchFamily="18" charset="0"/>
                          <a:ea typeface="Cambria Math" panose="02040503050406030204" pitchFamily="18" charset="0"/>
                        </a:rPr>
                        <m:t>×</m:t>
                      </m:r>
                      <m:d>
                        <m:dPr>
                          <m:ctrlPr>
                            <a:rPr lang="en-US" sz="2400" b="0" i="1" kern="1200" smtClean="0">
                              <a:solidFill>
                                <a:schemeClr val="tx1"/>
                              </a:solidFill>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rPr>
                            <m:t>1+</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23</m:t>
                              </m:r>
                            </m:sup>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23−</m:t>
                                  </m:r>
                                  <m:r>
                                    <a:rPr lang="en-US" sz="2400" i="1">
                                      <a:latin typeface="Cambria Math" panose="02040503050406030204" pitchFamily="18" charset="0"/>
                                    </a:rPr>
                                    <m:t>𝑖</m:t>
                                  </m:r>
                                </m:sub>
                              </m:sSub>
                              <m:sSup>
                                <m:sSupPr>
                                  <m:ctrlPr>
                                    <a:rPr lang="en-US" sz="2400" i="1">
                                      <a:latin typeface="Cambria Math" panose="02040503050406030204" pitchFamily="18" charset="0"/>
                                    </a:rPr>
                                  </m:ctrlPr>
                                </m:sSupPr>
                                <m:e>
                                  <m:r>
                                    <a:rPr lang="en-US" sz="2400" i="1">
                                      <a:latin typeface="Cambria Math" panose="02040503050406030204" pitchFamily="18" charset="0"/>
                                    </a:rPr>
                                    <m:t>2</m:t>
                                  </m:r>
                                </m:e>
                                <m:sup>
                                  <m:r>
                                    <a:rPr lang="en-US" sz="2400" i="1">
                                      <a:latin typeface="Cambria Math" panose="02040503050406030204" pitchFamily="18" charset="0"/>
                                    </a:rPr>
                                    <m:t>−</m:t>
                                  </m:r>
                                  <m:r>
                                    <a:rPr lang="en-US" sz="2400" b="0" i="1" smtClean="0">
                                      <a:latin typeface="Cambria Math" panose="02040503050406030204" pitchFamily="18" charset="0"/>
                                    </a:rPr>
                                    <m:t>𝑖</m:t>
                                  </m:r>
                                </m:sup>
                              </m:sSup>
                            </m:e>
                          </m:nary>
                        </m:e>
                      </m:d>
                    </m:oMath>
                  </m:oMathPara>
                </a14:m>
                <a:endParaRPr lang="en-US" sz="2400" kern="1200" dirty="0">
                  <a:solidFill>
                    <a:schemeClr val="tx1"/>
                  </a:solidFill>
                  <a:ea typeface="+mn-ea"/>
                  <a:cs typeface="+mn-cs"/>
                </a:endParaRPr>
              </a:p>
            </p:txBody>
          </p:sp>
        </mc:Choice>
        <mc:Fallback xmlns="">
          <p:sp>
            <p:nvSpPr>
              <p:cNvPr id="4" name="Content Placeholder 3">
                <a:extLst>
                  <a:ext uri="{FF2B5EF4-FFF2-40B4-BE49-F238E27FC236}">
                    <a16:creationId xmlns:a16="http://schemas.microsoft.com/office/drawing/2014/main" id="{6FF7818A-612D-FD4C-B8A2-0B7685023B66}"/>
                  </a:ext>
                </a:extLst>
              </p:cNvPr>
              <p:cNvSpPr>
                <a:spLocks noGrp="1" noRot="1" noChangeAspect="1" noMove="1" noResize="1" noEditPoints="1" noAdjustHandles="1" noChangeArrowheads="1" noChangeShapeType="1" noTextEdit="1"/>
              </p:cNvSpPr>
              <p:nvPr>
                <p:ph sz="half" idx="2"/>
              </p:nvPr>
            </p:nvSpPr>
            <p:spPr>
              <a:xfrm>
                <a:off x="2923567" y="4703789"/>
                <a:ext cx="6289766" cy="1105144"/>
              </a:xfrm>
              <a:blipFill>
                <a:blip r:embed="rId4"/>
                <a:stretch>
                  <a:fillRect t="-110227" b="-156818"/>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1520D62C-8CF4-CD40-AC49-EB7029427C51}"/>
              </a:ext>
            </a:extLst>
          </p:cNvPr>
          <p:cNvSpPr>
            <a:spLocks noGrp="1"/>
          </p:cNvSpPr>
          <p:nvPr>
            <p:ph type="dt" sz="half" idx="10"/>
          </p:nvPr>
        </p:nvSpPr>
        <p:spPr/>
        <p:txBody>
          <a:bodyPr/>
          <a:lstStyle/>
          <a:p>
            <a:fld id="{8D43B475-4B44-8F42-AA95-15BA77C5A288}" type="datetime3">
              <a:rPr lang="en-US" smtClean="0"/>
              <a:t>27 September 2022</a:t>
            </a:fld>
            <a:endParaRPr lang="en-US"/>
          </a:p>
        </p:txBody>
      </p:sp>
      <p:sp>
        <p:nvSpPr>
          <p:cNvPr id="5" name="Footer Placeholder 4">
            <a:extLst>
              <a:ext uri="{FF2B5EF4-FFF2-40B4-BE49-F238E27FC236}">
                <a16:creationId xmlns:a16="http://schemas.microsoft.com/office/drawing/2014/main" id="{2F77AB62-091E-344C-ACBD-6F03F0724115}"/>
              </a:ext>
            </a:extLst>
          </p:cNvPr>
          <p:cNvSpPr>
            <a:spLocks noGrp="1"/>
          </p:cNvSpPr>
          <p:nvPr>
            <p:ph type="ftr" sz="quarter" idx="11"/>
          </p:nvPr>
        </p:nvSpPr>
        <p:spPr/>
        <p:txBody>
          <a:bodyPr/>
          <a:lstStyle/>
          <a:p>
            <a:r>
              <a:rPr lang="en-US"/>
              <a:t>© 2021 Darrell Long</a:t>
            </a:r>
          </a:p>
        </p:txBody>
      </p:sp>
      <p:sp>
        <p:nvSpPr>
          <p:cNvPr id="7" name="Slide Number Placeholder 6">
            <a:extLst>
              <a:ext uri="{FF2B5EF4-FFF2-40B4-BE49-F238E27FC236}">
                <a16:creationId xmlns:a16="http://schemas.microsoft.com/office/drawing/2014/main" id="{112278B3-4FBD-924C-8346-0F954E6A5B73}"/>
              </a:ext>
            </a:extLst>
          </p:cNvPr>
          <p:cNvSpPr>
            <a:spLocks noGrp="1"/>
          </p:cNvSpPr>
          <p:nvPr>
            <p:ph type="sldNum" sz="quarter" idx="12"/>
          </p:nvPr>
        </p:nvSpPr>
        <p:spPr/>
        <p:txBody>
          <a:bodyPr/>
          <a:lstStyle/>
          <a:p>
            <a:fld id="{C839E621-CBEA-FC4C-905A-93C58F9E1BA6}" type="slidenum">
              <a:rPr lang="en-US" smtClean="0"/>
              <a:t>22</a:t>
            </a:fld>
            <a:endParaRPr lang="en-US"/>
          </a:p>
        </p:txBody>
      </p:sp>
      <p:sp>
        <p:nvSpPr>
          <p:cNvPr id="8" name="TextBox 7">
            <a:extLst>
              <a:ext uri="{FF2B5EF4-FFF2-40B4-BE49-F238E27FC236}">
                <a16:creationId xmlns:a16="http://schemas.microsoft.com/office/drawing/2014/main" id="{E660C410-1BDA-EA4D-8BCC-2E2B55886849}"/>
              </a:ext>
            </a:extLst>
          </p:cNvPr>
          <p:cNvSpPr txBox="1"/>
          <p:nvPr/>
        </p:nvSpPr>
        <p:spPr>
          <a:xfrm>
            <a:off x="2474560" y="6022090"/>
            <a:ext cx="7242880" cy="369332"/>
          </a:xfrm>
          <a:prstGeom prst="rect">
            <a:avLst/>
          </a:prstGeom>
          <a:noFill/>
        </p:spPr>
        <p:txBody>
          <a:bodyPr wrap="none" rtlCol="0">
            <a:spAutoFit/>
          </a:bodyPr>
          <a:lstStyle/>
          <a:p>
            <a:pPr algn="ctr"/>
            <a:r>
              <a:rPr lang="en-US" dirty="0"/>
              <a:t>What we are doing is what you learned as </a:t>
            </a:r>
            <a:r>
              <a:rPr lang="en-US" i="1" dirty="0"/>
              <a:t>scientific notation </a:t>
            </a:r>
            <a:r>
              <a:rPr lang="en-US" dirty="0"/>
              <a:t>in high school.</a:t>
            </a:r>
          </a:p>
        </p:txBody>
      </p:sp>
    </p:spTree>
    <p:extLst>
      <p:ext uri="{BB962C8B-B14F-4D97-AF65-F5344CB8AC3E}">
        <p14:creationId xmlns:p14="http://schemas.microsoft.com/office/powerpoint/2010/main" val="2006367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pattFill prst="pct7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7B69A-18F9-704C-B440-E2CDDAF20A58}"/>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Double Precision</a:t>
            </a:r>
          </a:p>
        </p:txBody>
      </p:sp>
      <p:pic>
        <p:nvPicPr>
          <p:cNvPr id="9" name="Content Placeholder 5">
            <a:extLst>
              <a:ext uri="{FF2B5EF4-FFF2-40B4-BE49-F238E27FC236}">
                <a16:creationId xmlns:a16="http://schemas.microsoft.com/office/drawing/2014/main" id="{2EA1E421-46C4-BA48-A161-2929A46C08FE}"/>
              </a:ext>
            </a:extLst>
          </p:cNvPr>
          <p:cNvPicPr>
            <a:picLocks noGrp="1" noChangeAspect="1"/>
          </p:cNvPicPr>
          <p:nvPr>
            <p:ph sz="half" idx="1"/>
          </p:nvPr>
        </p:nvPicPr>
        <p:blipFill>
          <a:blip r:embed="rId2"/>
          <a:stretch>
            <a:fillRect/>
          </a:stretch>
        </p:blipFill>
        <p:spPr>
          <a:xfrm>
            <a:off x="320040" y="2508656"/>
            <a:ext cx="11496821" cy="2328103"/>
          </a:xfrm>
          <a:prstGeom prst="rect">
            <a:avLst/>
          </a:prstGeom>
        </p:spPr>
      </p:pic>
      <p:sp>
        <p:nvSpPr>
          <p:cNvPr id="5" name="Date Placeholder 4">
            <a:extLst>
              <a:ext uri="{FF2B5EF4-FFF2-40B4-BE49-F238E27FC236}">
                <a16:creationId xmlns:a16="http://schemas.microsoft.com/office/drawing/2014/main" id="{0FDBE7A5-4D5A-884F-8FEA-B250DEBB6C8C}"/>
              </a:ext>
            </a:extLst>
          </p:cNvPr>
          <p:cNvSpPr>
            <a:spLocks noGrp="1"/>
          </p:cNvSpPr>
          <p:nvPr>
            <p:ph type="dt" sz="half" idx="10"/>
          </p:nvPr>
        </p:nvSpPr>
        <p:spPr/>
        <p:txBody>
          <a:bodyPr/>
          <a:lstStyle/>
          <a:p>
            <a:fld id="{6AB4EEF1-171A-0246-87B5-DB00DE5E6F0F}" type="datetime3">
              <a:rPr lang="en-US" smtClean="0"/>
              <a:t>27 September 2022</a:t>
            </a:fld>
            <a:endParaRPr lang="en-US"/>
          </a:p>
        </p:txBody>
      </p:sp>
      <p:sp>
        <p:nvSpPr>
          <p:cNvPr id="3" name="Footer Placeholder 2">
            <a:extLst>
              <a:ext uri="{FF2B5EF4-FFF2-40B4-BE49-F238E27FC236}">
                <a16:creationId xmlns:a16="http://schemas.microsoft.com/office/drawing/2014/main" id="{A7235997-E66E-634F-9C22-82092F0799D6}"/>
              </a:ext>
            </a:extLst>
          </p:cNvPr>
          <p:cNvSpPr>
            <a:spLocks noGrp="1"/>
          </p:cNvSpPr>
          <p:nvPr>
            <p:ph type="ftr" sz="quarter" idx="11"/>
          </p:nvPr>
        </p:nvSpPr>
        <p:spPr/>
        <p:txBody>
          <a:bodyPr/>
          <a:lstStyle/>
          <a:p>
            <a:r>
              <a:rPr lang="en-US"/>
              <a:t>© 2021 Darrell Long</a:t>
            </a:r>
          </a:p>
        </p:txBody>
      </p:sp>
      <p:sp>
        <p:nvSpPr>
          <p:cNvPr id="4" name="Slide Number Placeholder 3">
            <a:extLst>
              <a:ext uri="{FF2B5EF4-FFF2-40B4-BE49-F238E27FC236}">
                <a16:creationId xmlns:a16="http://schemas.microsoft.com/office/drawing/2014/main" id="{87AB05E4-772E-9D4D-B692-D2F44C4D3184}"/>
              </a:ext>
            </a:extLst>
          </p:cNvPr>
          <p:cNvSpPr>
            <a:spLocks noGrp="1"/>
          </p:cNvSpPr>
          <p:nvPr>
            <p:ph type="sldNum" sz="quarter" idx="12"/>
          </p:nvPr>
        </p:nvSpPr>
        <p:spPr/>
        <p:txBody>
          <a:bodyPr/>
          <a:lstStyle/>
          <a:p>
            <a:fld id="{C839E621-CBEA-FC4C-905A-93C58F9E1BA6}" type="slidenum">
              <a:rPr lang="en-US" smtClean="0"/>
              <a:t>23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94EC4C1-9BB9-994C-88D6-842B10253DD9}"/>
                  </a:ext>
                </a:extLst>
              </p:cNvPr>
              <p:cNvSpPr txBox="1"/>
              <p:nvPr/>
            </p:nvSpPr>
            <p:spPr>
              <a:xfrm>
                <a:off x="3928419" y="4587378"/>
                <a:ext cx="4335161" cy="782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m:t>
                          </m:r>
                        </m:e>
                        <m:sup>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63</m:t>
                              </m:r>
                            </m:sub>
                          </m:sSub>
                        </m:sup>
                      </m:sSup>
                      <m:d>
                        <m:dPr>
                          <m:ctrlPr>
                            <a:rPr lang="en-US" i="1" smtClean="0">
                              <a:latin typeface="Cambria Math" panose="02040503050406030204" pitchFamily="18" charset="0"/>
                            </a:rPr>
                          </m:ctrlPr>
                        </m:dPr>
                        <m:e>
                          <m:r>
                            <a:rPr lang="en-US" b="0" i="1" smtClean="0">
                              <a:latin typeface="Cambria Math" panose="02040503050406030204" pitchFamily="18" charset="0"/>
                            </a:rPr>
                            <m:t>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52</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52−</m:t>
                                  </m:r>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m:t>
                                  </m:r>
                                  <m:r>
                                    <a:rPr lang="en-US" b="0" i="1" smtClean="0">
                                      <a:latin typeface="Cambria Math" panose="02040503050406030204" pitchFamily="18" charset="0"/>
                                    </a:rPr>
                                    <m:t>𝑖</m:t>
                                  </m:r>
                                </m:sup>
                              </m:sSup>
                            </m:e>
                          </m:nary>
                        </m:e>
                      </m:d>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62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52</m:t>
                                  </m:r>
                                </m:sub>
                              </m:sSub>
                            </m:e>
                          </m:d>
                          <m:r>
                            <a:rPr lang="en-US" b="0" i="1" smtClean="0">
                              <a:latin typeface="Cambria Math" panose="02040503050406030204" pitchFamily="18" charset="0"/>
                              <a:ea typeface="Cambria Math" panose="02040503050406030204" pitchFamily="18" charset="0"/>
                            </a:rPr>
                            <m:t>−1023</m:t>
                          </m:r>
                        </m:sup>
                      </m:sSup>
                    </m:oMath>
                  </m:oMathPara>
                </a14:m>
                <a:endParaRPr lang="en-US" dirty="0"/>
              </a:p>
            </p:txBody>
          </p:sp>
        </mc:Choice>
        <mc:Fallback xmlns="">
          <p:sp>
            <p:nvSpPr>
              <p:cNvPr id="7" name="TextBox 6">
                <a:extLst>
                  <a:ext uri="{FF2B5EF4-FFF2-40B4-BE49-F238E27FC236}">
                    <a16:creationId xmlns:a16="http://schemas.microsoft.com/office/drawing/2014/main" id="{894EC4C1-9BB9-994C-88D6-842B10253DD9}"/>
                  </a:ext>
                </a:extLst>
              </p:cNvPr>
              <p:cNvSpPr txBox="1">
                <a:spLocks noRot="1" noChangeAspect="1" noMove="1" noResize="1" noEditPoints="1" noAdjustHandles="1" noChangeArrowheads="1" noChangeShapeType="1" noTextEdit="1"/>
              </p:cNvSpPr>
              <p:nvPr/>
            </p:nvSpPr>
            <p:spPr>
              <a:xfrm>
                <a:off x="3928419" y="4587378"/>
                <a:ext cx="4335161" cy="782715"/>
              </a:xfrm>
              <a:prstGeom prst="rect">
                <a:avLst/>
              </a:prstGeom>
              <a:blipFill>
                <a:blip r:embed="rId3"/>
                <a:stretch>
                  <a:fillRect l="-1462" t="-112903" b="-17419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2173802C-9C84-B44E-A755-836F063D23DD}"/>
              </a:ext>
            </a:extLst>
          </p:cNvPr>
          <p:cNvPicPr>
            <a:picLocks noChangeAspect="1"/>
          </p:cNvPicPr>
          <p:nvPr/>
        </p:nvPicPr>
        <p:blipFill>
          <a:blip r:embed="rId4"/>
          <a:stretch>
            <a:fillRect/>
          </a:stretch>
        </p:blipFill>
        <p:spPr>
          <a:xfrm>
            <a:off x="823912" y="5637703"/>
            <a:ext cx="10544175" cy="700199"/>
          </a:xfrm>
          <a:prstGeom prst="rect">
            <a:avLst/>
          </a:prstGeom>
        </p:spPr>
      </p:pic>
    </p:spTree>
    <p:extLst>
      <p:ext uri="{BB962C8B-B14F-4D97-AF65-F5344CB8AC3E}">
        <p14:creationId xmlns:p14="http://schemas.microsoft.com/office/powerpoint/2010/main" val="930972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pattFill prst="pct7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7E15-7514-B142-951B-626B50470D66}"/>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Intel Extended Precision</a:t>
            </a:r>
          </a:p>
        </p:txBody>
      </p:sp>
      <p:pic>
        <p:nvPicPr>
          <p:cNvPr id="9" name="Content Placeholder 5" descr="A close up of a piano&#10;&#10;Description automatically generated">
            <a:extLst>
              <a:ext uri="{FF2B5EF4-FFF2-40B4-BE49-F238E27FC236}">
                <a16:creationId xmlns:a16="http://schemas.microsoft.com/office/drawing/2014/main" id="{5AE64D7A-6D53-0845-A1F5-67C7F23FF039}"/>
              </a:ext>
            </a:extLst>
          </p:cNvPr>
          <p:cNvPicPr>
            <a:picLocks noGrp="1" noChangeAspect="1"/>
          </p:cNvPicPr>
          <p:nvPr>
            <p:ph sz="half" idx="1"/>
          </p:nvPr>
        </p:nvPicPr>
        <p:blipFill>
          <a:blip r:embed="rId2"/>
          <a:stretch>
            <a:fillRect/>
          </a:stretch>
        </p:blipFill>
        <p:spPr>
          <a:xfrm>
            <a:off x="320040" y="3560241"/>
            <a:ext cx="11496821" cy="1896977"/>
          </a:xfrm>
          <a:prstGeom prst="rect">
            <a:avLst/>
          </a:prstGeom>
        </p:spPr>
      </p:pic>
      <p:sp>
        <p:nvSpPr>
          <p:cNvPr id="5" name="Date Placeholder 4">
            <a:extLst>
              <a:ext uri="{FF2B5EF4-FFF2-40B4-BE49-F238E27FC236}">
                <a16:creationId xmlns:a16="http://schemas.microsoft.com/office/drawing/2014/main" id="{0B7F6E88-B51D-714C-99E0-0F576FBF9485}"/>
              </a:ext>
            </a:extLst>
          </p:cNvPr>
          <p:cNvSpPr>
            <a:spLocks noGrp="1"/>
          </p:cNvSpPr>
          <p:nvPr>
            <p:ph type="dt" sz="half" idx="10"/>
          </p:nvPr>
        </p:nvSpPr>
        <p:spPr/>
        <p:txBody>
          <a:bodyPr/>
          <a:lstStyle/>
          <a:p>
            <a:fld id="{F6153404-383A-EE45-B68D-E676023DEA83}" type="datetime3">
              <a:rPr lang="en-US" smtClean="0"/>
              <a:t>27 September 2022</a:t>
            </a:fld>
            <a:endParaRPr lang="en-US"/>
          </a:p>
        </p:txBody>
      </p:sp>
      <p:sp>
        <p:nvSpPr>
          <p:cNvPr id="3" name="Footer Placeholder 2">
            <a:extLst>
              <a:ext uri="{FF2B5EF4-FFF2-40B4-BE49-F238E27FC236}">
                <a16:creationId xmlns:a16="http://schemas.microsoft.com/office/drawing/2014/main" id="{E712F85D-A200-9442-A0B8-72CD566546F5}"/>
              </a:ext>
            </a:extLst>
          </p:cNvPr>
          <p:cNvSpPr>
            <a:spLocks noGrp="1"/>
          </p:cNvSpPr>
          <p:nvPr>
            <p:ph type="ftr" sz="quarter" idx="11"/>
          </p:nvPr>
        </p:nvSpPr>
        <p:spPr/>
        <p:txBody>
          <a:bodyPr/>
          <a:lstStyle/>
          <a:p>
            <a:r>
              <a:rPr lang="en-US"/>
              <a:t>© 2021 Darrell Long</a:t>
            </a:r>
          </a:p>
        </p:txBody>
      </p:sp>
      <p:sp>
        <p:nvSpPr>
          <p:cNvPr id="4" name="Slide Number Placeholder 3">
            <a:extLst>
              <a:ext uri="{FF2B5EF4-FFF2-40B4-BE49-F238E27FC236}">
                <a16:creationId xmlns:a16="http://schemas.microsoft.com/office/drawing/2014/main" id="{FA831DCE-627D-8440-8A83-BDE8BFA8E6B0}"/>
              </a:ext>
            </a:extLst>
          </p:cNvPr>
          <p:cNvSpPr>
            <a:spLocks noGrp="1"/>
          </p:cNvSpPr>
          <p:nvPr>
            <p:ph type="sldNum" sz="quarter" idx="12"/>
          </p:nvPr>
        </p:nvSpPr>
        <p:spPr/>
        <p:txBody>
          <a:bodyPr/>
          <a:lstStyle/>
          <a:p>
            <a:fld id="{C839E621-CBEA-FC4C-905A-93C58F9E1BA6}" type="slidenum">
              <a:rPr lang="en-US" smtClean="0"/>
              <a:t>24</a:t>
            </a:fld>
            <a:endParaRPr lang="en-US"/>
          </a:p>
        </p:txBody>
      </p:sp>
      <p:sp>
        <p:nvSpPr>
          <p:cNvPr id="7" name="TextBox 6">
            <a:extLst>
              <a:ext uri="{FF2B5EF4-FFF2-40B4-BE49-F238E27FC236}">
                <a16:creationId xmlns:a16="http://schemas.microsoft.com/office/drawing/2014/main" id="{907C284E-CD28-D748-B2CA-6E4B753B356B}"/>
              </a:ext>
            </a:extLst>
          </p:cNvPr>
          <p:cNvSpPr txBox="1"/>
          <p:nvPr/>
        </p:nvSpPr>
        <p:spPr>
          <a:xfrm>
            <a:off x="939437" y="5577839"/>
            <a:ext cx="10313126" cy="369332"/>
          </a:xfrm>
          <a:prstGeom prst="rect">
            <a:avLst/>
          </a:prstGeom>
          <a:noFill/>
        </p:spPr>
        <p:txBody>
          <a:bodyPr wrap="square" rtlCol="0">
            <a:spAutoFit/>
          </a:bodyPr>
          <a:lstStyle/>
          <a:p>
            <a:r>
              <a:rPr lang="en-US" dirty="0"/>
              <a:t>This format is Intel only, and you should avoid it if you want your results to be portable to other computers.</a:t>
            </a:r>
          </a:p>
        </p:txBody>
      </p:sp>
    </p:spTree>
    <p:extLst>
      <p:ext uri="{BB962C8B-B14F-4D97-AF65-F5344CB8AC3E}">
        <p14:creationId xmlns:p14="http://schemas.microsoft.com/office/powerpoint/2010/main" val="887211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pattFill prst="pct7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B3287-6328-744E-8B44-953F68492A7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Quad Precision</a:t>
            </a:r>
          </a:p>
        </p:txBody>
      </p:sp>
      <p:pic>
        <p:nvPicPr>
          <p:cNvPr id="9" name="Content Placeholder 5" descr="A close up of a logo&#10;&#10;Description automatically generated">
            <a:extLst>
              <a:ext uri="{FF2B5EF4-FFF2-40B4-BE49-F238E27FC236}">
                <a16:creationId xmlns:a16="http://schemas.microsoft.com/office/drawing/2014/main" id="{F61ECDAF-38D1-AD49-BA3F-601EF163ACCF}"/>
              </a:ext>
            </a:extLst>
          </p:cNvPr>
          <p:cNvPicPr>
            <a:picLocks noGrp="1" noChangeAspect="1"/>
          </p:cNvPicPr>
          <p:nvPr>
            <p:ph sz="half" idx="1"/>
          </p:nvPr>
        </p:nvPicPr>
        <p:blipFill>
          <a:blip r:embed="rId2"/>
          <a:stretch>
            <a:fillRect/>
          </a:stretch>
        </p:blipFill>
        <p:spPr>
          <a:xfrm>
            <a:off x="320040" y="3429000"/>
            <a:ext cx="11496821" cy="1207167"/>
          </a:xfrm>
          <a:prstGeom prst="rect">
            <a:avLst/>
          </a:prstGeom>
        </p:spPr>
      </p:pic>
      <p:sp>
        <p:nvSpPr>
          <p:cNvPr id="5" name="Date Placeholder 4">
            <a:extLst>
              <a:ext uri="{FF2B5EF4-FFF2-40B4-BE49-F238E27FC236}">
                <a16:creationId xmlns:a16="http://schemas.microsoft.com/office/drawing/2014/main" id="{EEC05EB3-4551-3A4D-BDC9-9D6C23429111}"/>
              </a:ext>
            </a:extLst>
          </p:cNvPr>
          <p:cNvSpPr>
            <a:spLocks noGrp="1"/>
          </p:cNvSpPr>
          <p:nvPr>
            <p:ph type="dt" sz="half" idx="10"/>
          </p:nvPr>
        </p:nvSpPr>
        <p:spPr/>
        <p:txBody>
          <a:bodyPr/>
          <a:lstStyle/>
          <a:p>
            <a:fld id="{64CE9416-7D16-9C47-9289-503C6D62585B}" type="datetime3">
              <a:rPr lang="en-US" smtClean="0"/>
              <a:t>27 September 2022</a:t>
            </a:fld>
            <a:endParaRPr lang="en-US"/>
          </a:p>
        </p:txBody>
      </p:sp>
      <p:sp>
        <p:nvSpPr>
          <p:cNvPr id="3" name="Footer Placeholder 2">
            <a:extLst>
              <a:ext uri="{FF2B5EF4-FFF2-40B4-BE49-F238E27FC236}">
                <a16:creationId xmlns:a16="http://schemas.microsoft.com/office/drawing/2014/main" id="{02276283-D128-554E-B9E0-3B1C77ED8A5B}"/>
              </a:ext>
            </a:extLst>
          </p:cNvPr>
          <p:cNvSpPr>
            <a:spLocks noGrp="1"/>
          </p:cNvSpPr>
          <p:nvPr>
            <p:ph type="ftr" sz="quarter" idx="11"/>
          </p:nvPr>
        </p:nvSpPr>
        <p:spPr/>
        <p:txBody>
          <a:bodyPr/>
          <a:lstStyle/>
          <a:p>
            <a:r>
              <a:rPr lang="en-US"/>
              <a:t>© 2021 Darrell Long</a:t>
            </a:r>
          </a:p>
        </p:txBody>
      </p:sp>
      <p:sp>
        <p:nvSpPr>
          <p:cNvPr id="4" name="Slide Number Placeholder 3">
            <a:extLst>
              <a:ext uri="{FF2B5EF4-FFF2-40B4-BE49-F238E27FC236}">
                <a16:creationId xmlns:a16="http://schemas.microsoft.com/office/drawing/2014/main" id="{4C179E7F-91DB-7F40-A56A-71DC110C46A1}"/>
              </a:ext>
            </a:extLst>
          </p:cNvPr>
          <p:cNvSpPr>
            <a:spLocks noGrp="1"/>
          </p:cNvSpPr>
          <p:nvPr>
            <p:ph type="sldNum" sz="quarter" idx="12"/>
          </p:nvPr>
        </p:nvSpPr>
        <p:spPr/>
        <p:txBody>
          <a:bodyPr/>
          <a:lstStyle/>
          <a:p>
            <a:fld id="{C839E621-CBEA-FC4C-905A-93C58F9E1BA6}" type="slidenum">
              <a:rPr lang="en-US" smtClean="0"/>
              <a:t>25</a:t>
            </a:fld>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D65FAD1-0983-D344-9C8A-3E699CDF60C2}"/>
                  </a:ext>
                </a:extLst>
              </p:cNvPr>
              <p:cNvSpPr txBox="1"/>
              <p:nvPr/>
            </p:nvSpPr>
            <p:spPr>
              <a:xfrm>
                <a:off x="3928419" y="4836759"/>
                <a:ext cx="4770665" cy="778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m:t>
                          </m:r>
                        </m:e>
                        <m:sup>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127</m:t>
                              </m:r>
                            </m:sub>
                          </m:sSub>
                        </m:sup>
                      </m:sSup>
                      <m:d>
                        <m:dPr>
                          <m:ctrlPr>
                            <a:rPr lang="en-US" i="1" smtClean="0">
                              <a:latin typeface="Cambria Math" panose="02040503050406030204" pitchFamily="18" charset="0"/>
                            </a:rPr>
                          </m:ctrlPr>
                        </m:dPr>
                        <m:e>
                          <m:r>
                            <a:rPr lang="en-US" b="0" i="1" smtClean="0">
                              <a:latin typeface="Cambria Math" panose="02040503050406030204" pitchFamily="18" charset="0"/>
                            </a:rPr>
                            <m:t>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112</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112−</m:t>
                                  </m:r>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m:t>
                                  </m:r>
                                  <m:r>
                                    <a:rPr lang="en-US" b="0" i="1" smtClean="0">
                                      <a:latin typeface="Cambria Math" panose="02040503050406030204" pitchFamily="18" charset="0"/>
                                    </a:rPr>
                                    <m:t>𝑖</m:t>
                                  </m:r>
                                </m:sup>
                              </m:sSup>
                            </m:e>
                          </m:nary>
                        </m:e>
                      </m:d>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126</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112</m:t>
                                  </m:r>
                                </m:sub>
                              </m:sSub>
                            </m:e>
                          </m:d>
                          <m:r>
                            <a:rPr lang="en-US" b="0" i="1" smtClean="0">
                              <a:latin typeface="Cambria Math" panose="02040503050406030204" pitchFamily="18" charset="0"/>
                              <a:ea typeface="Cambria Math" panose="02040503050406030204" pitchFamily="18" charset="0"/>
                            </a:rPr>
                            <m:t>−32767</m:t>
                          </m:r>
                        </m:sup>
                      </m:sSup>
                    </m:oMath>
                  </m:oMathPara>
                </a14:m>
                <a:endParaRPr lang="en-US" dirty="0"/>
              </a:p>
            </p:txBody>
          </p:sp>
        </mc:Choice>
        <mc:Fallback xmlns="">
          <p:sp>
            <p:nvSpPr>
              <p:cNvPr id="13" name="TextBox 12">
                <a:extLst>
                  <a:ext uri="{FF2B5EF4-FFF2-40B4-BE49-F238E27FC236}">
                    <a16:creationId xmlns:a16="http://schemas.microsoft.com/office/drawing/2014/main" id="{6D65FAD1-0983-D344-9C8A-3E699CDF60C2}"/>
                  </a:ext>
                </a:extLst>
              </p:cNvPr>
              <p:cNvSpPr txBox="1">
                <a:spLocks noRot="1" noChangeAspect="1" noMove="1" noResize="1" noEditPoints="1" noAdjustHandles="1" noChangeArrowheads="1" noChangeShapeType="1" noTextEdit="1"/>
              </p:cNvSpPr>
              <p:nvPr/>
            </p:nvSpPr>
            <p:spPr>
              <a:xfrm>
                <a:off x="3928419" y="4836759"/>
                <a:ext cx="4770665" cy="778803"/>
              </a:xfrm>
              <a:prstGeom prst="rect">
                <a:avLst/>
              </a:prstGeom>
              <a:blipFill>
                <a:blip r:embed="rId3"/>
                <a:stretch>
                  <a:fillRect l="-1061" t="-111290" b="-174194"/>
                </a:stretch>
              </a:blipFill>
            </p:spPr>
            <p:txBody>
              <a:bodyPr/>
              <a:lstStyle/>
              <a:p>
                <a:r>
                  <a:rPr lang="en-US">
                    <a:noFill/>
                  </a:rPr>
                  <a:t> </a:t>
                </a:r>
              </a:p>
            </p:txBody>
          </p:sp>
        </mc:Fallback>
      </mc:AlternateContent>
    </p:spTree>
    <p:extLst>
      <p:ext uri="{BB962C8B-B14F-4D97-AF65-F5344CB8AC3E}">
        <p14:creationId xmlns:p14="http://schemas.microsoft.com/office/powerpoint/2010/main" val="1407300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924F9-A732-C846-BEDC-0F445504C2A1}"/>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3700" kern="1200">
                <a:solidFill>
                  <a:schemeClr val="tx1"/>
                </a:solidFill>
                <a:latin typeface="+mj-lt"/>
                <a:ea typeface="+mj-ea"/>
                <a:cs typeface="+mj-cs"/>
              </a:rPr>
              <a:t>There are limits to floating point precision!</a:t>
            </a:r>
          </a:p>
        </p:txBody>
      </p:sp>
      <p:sp>
        <p:nvSpPr>
          <p:cNvPr id="3" name="Content Placeholder 2">
            <a:extLst>
              <a:ext uri="{FF2B5EF4-FFF2-40B4-BE49-F238E27FC236}">
                <a16:creationId xmlns:a16="http://schemas.microsoft.com/office/drawing/2014/main" id="{F7662836-99E9-0246-9091-2CBFA6FD7D62}"/>
              </a:ext>
            </a:extLst>
          </p:cNvPr>
          <p:cNvSpPr>
            <a:spLocks noGrp="1"/>
          </p:cNvSpPr>
          <p:nvPr>
            <p:ph sz="half" idx="1"/>
          </p:nvPr>
        </p:nvSpPr>
        <p:spPr>
          <a:xfrm>
            <a:off x="648931" y="2438400"/>
            <a:ext cx="3505494" cy="3785419"/>
          </a:xfrm>
        </p:spPr>
        <p:txBody>
          <a:bodyPr vert="horz" lIns="91440" tIns="45720" rIns="91440" bIns="45720" rtlCol="0">
            <a:normAutofit/>
          </a:bodyPr>
          <a:lstStyle/>
          <a:p>
            <a:r>
              <a:rPr lang="en-US" sz="2000"/>
              <a:t>float</a:t>
            </a:r>
          </a:p>
          <a:p>
            <a:pPr lvl="1"/>
            <a:r>
              <a:rPr lang="en-US" sz="2000"/>
              <a:t>8-bit exponent</a:t>
            </a:r>
          </a:p>
          <a:p>
            <a:pPr lvl="1"/>
            <a:r>
              <a:rPr lang="en-US" sz="2000"/>
              <a:t>23-bit mantissa</a:t>
            </a:r>
          </a:p>
          <a:p>
            <a:r>
              <a:rPr lang="en-US" sz="2000"/>
              <a:t>double</a:t>
            </a:r>
          </a:p>
          <a:p>
            <a:pPr lvl="1"/>
            <a:r>
              <a:rPr lang="en-US" sz="2000"/>
              <a:t>11-bit exponent</a:t>
            </a:r>
          </a:p>
          <a:p>
            <a:pPr lvl="1"/>
            <a:r>
              <a:rPr lang="en-US" sz="2000"/>
              <a:t>52-bit mantissa</a:t>
            </a:r>
          </a:p>
          <a:p>
            <a:r>
              <a:rPr lang="en-US" sz="2000"/>
              <a:t>long double </a:t>
            </a:r>
          </a:p>
          <a:p>
            <a:pPr lvl="1"/>
            <a:r>
              <a:rPr lang="en-US" sz="2000"/>
              <a:t>15-bit exponent</a:t>
            </a:r>
          </a:p>
          <a:p>
            <a:pPr lvl="1"/>
            <a:r>
              <a:rPr lang="en-US" sz="2000"/>
              <a:t>112-bit mantissa</a:t>
            </a:r>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Chart&#10;&#10;Description automatically generated">
            <a:extLst>
              <a:ext uri="{FF2B5EF4-FFF2-40B4-BE49-F238E27FC236}">
                <a16:creationId xmlns:a16="http://schemas.microsoft.com/office/drawing/2014/main" id="{72D16C7C-0B2B-A940-9D87-F880B24A42A6}"/>
              </a:ext>
            </a:extLst>
          </p:cNvPr>
          <p:cNvPicPr>
            <a:picLocks noGrp="1" noChangeAspect="1"/>
          </p:cNvPicPr>
          <p:nvPr>
            <p:ph sz="half" idx="2"/>
          </p:nvPr>
        </p:nvPicPr>
        <p:blipFill>
          <a:blip r:embed="rId2"/>
          <a:stretch>
            <a:fillRect/>
          </a:stretch>
        </p:blipFill>
        <p:spPr>
          <a:xfrm>
            <a:off x="5405862" y="1674247"/>
            <a:ext cx="6019331" cy="3506260"/>
          </a:xfrm>
          <a:prstGeom prst="rect">
            <a:avLst/>
          </a:prstGeom>
          <a:effectLst/>
        </p:spPr>
      </p:pic>
      <p:sp>
        <p:nvSpPr>
          <p:cNvPr id="5" name="Date Placeholder 4">
            <a:extLst>
              <a:ext uri="{FF2B5EF4-FFF2-40B4-BE49-F238E27FC236}">
                <a16:creationId xmlns:a16="http://schemas.microsoft.com/office/drawing/2014/main" id="{5E399477-354D-C04B-92C9-5F815E214D25}"/>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D054C768-6F50-C14A-8A1C-976F2FEA1C3B}" type="datetime3">
              <a:rPr lang="en-US"/>
              <a:pPr defTabSz="914400">
                <a:spcAft>
                  <a:spcPts val="600"/>
                </a:spcAft>
              </a:pPr>
              <a:t>27 September 2022</a:t>
            </a:fld>
            <a:endParaRPr lang="en-US"/>
          </a:p>
        </p:txBody>
      </p:sp>
      <p:sp>
        <p:nvSpPr>
          <p:cNvPr id="6" name="Footer Placeholder 5">
            <a:extLst>
              <a:ext uri="{FF2B5EF4-FFF2-40B4-BE49-F238E27FC236}">
                <a16:creationId xmlns:a16="http://schemas.microsoft.com/office/drawing/2014/main" id="{71DE7079-A222-0E45-8468-331071A62738}"/>
              </a:ext>
            </a:extLst>
          </p:cNvPr>
          <p:cNvSpPr>
            <a:spLocks noGrp="1"/>
          </p:cNvSpPr>
          <p:nvPr>
            <p:ph type="ftr" sz="quarter" idx="11"/>
          </p:nvPr>
        </p:nvSpPr>
        <p:spPr>
          <a:xfrm>
            <a:off x="5123688" y="6356350"/>
            <a:ext cx="4114800" cy="365125"/>
          </a:xfrm>
        </p:spPr>
        <p:txBody>
          <a:bodyPr vert="horz" lIns="91440" tIns="45720" rIns="91440" bIns="45720" rtlCol="0" anchor="ctr">
            <a:normAutofit/>
          </a:bodyPr>
          <a:lstStyle/>
          <a:p>
            <a:pPr algn="l" defTabSz="914400">
              <a:spcAft>
                <a:spcPts val="600"/>
              </a:spcAft>
            </a:pPr>
            <a:r>
              <a:rPr lang="en-US" kern="1200">
                <a:solidFill>
                  <a:srgbClr val="303030"/>
                </a:solidFill>
                <a:latin typeface="+mn-lt"/>
                <a:ea typeface="+mn-ea"/>
                <a:cs typeface="+mn-cs"/>
              </a:rPr>
              <a:t>© 2021 Darrell Long</a:t>
            </a:r>
          </a:p>
        </p:txBody>
      </p:sp>
      <p:sp>
        <p:nvSpPr>
          <p:cNvPr id="7" name="Slide Number Placeholder 6">
            <a:extLst>
              <a:ext uri="{FF2B5EF4-FFF2-40B4-BE49-F238E27FC236}">
                <a16:creationId xmlns:a16="http://schemas.microsoft.com/office/drawing/2014/main" id="{CE8B8281-2FB3-204D-809B-8FB53095DFF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C839E621-CBEA-FC4C-905A-93C58F9E1BA6}" type="slidenum">
              <a:rPr lang="en-US">
                <a:solidFill>
                  <a:srgbClr val="303030"/>
                </a:solidFill>
              </a:rPr>
              <a:pPr defTabSz="914400">
                <a:spcAft>
                  <a:spcPts val="600"/>
                </a:spcAft>
              </a:pPr>
              <a:t>26</a:t>
            </a:fld>
            <a:endParaRPr lang="en-US">
              <a:solidFill>
                <a:srgbClr val="303030"/>
              </a:solidFill>
            </a:endParaRPr>
          </a:p>
        </p:txBody>
      </p:sp>
    </p:spTree>
    <p:extLst>
      <p:ext uri="{BB962C8B-B14F-4D97-AF65-F5344CB8AC3E}">
        <p14:creationId xmlns:p14="http://schemas.microsoft.com/office/powerpoint/2010/main" val="1326832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958D43B-B50D-0049-B869-4E722DF59E0B}"/>
              </a:ext>
            </a:extLst>
          </p:cNvPr>
          <p:cNvSpPr>
            <a:spLocks noGrp="1"/>
          </p:cNvSpPr>
          <p:nvPr>
            <p:ph type="title"/>
          </p:nvPr>
        </p:nvSpPr>
        <p:spPr>
          <a:xfrm>
            <a:off x="9093496" y="618681"/>
            <a:ext cx="2613872" cy="4794567"/>
          </a:xfrm>
        </p:spPr>
        <p:txBody>
          <a:bodyPr>
            <a:normAutofit/>
          </a:bodyPr>
          <a:lstStyle/>
          <a:p>
            <a:r>
              <a:rPr lang="en-US" sz="3600">
                <a:solidFill>
                  <a:srgbClr val="FFFFFF"/>
                </a:solidFill>
              </a:rPr>
              <a:t>Let’s compute 𝛑</a:t>
            </a:r>
          </a:p>
        </p:txBody>
      </p:sp>
      <p:sp>
        <p:nvSpPr>
          <p:cNvPr id="17"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0F3BB330-D3E3-1443-B118-90391E770CD1}"/>
              </a:ext>
            </a:extLst>
          </p:cNvPr>
          <p:cNvPicPr>
            <a:picLocks noChangeAspect="1"/>
          </p:cNvPicPr>
          <p:nvPr/>
        </p:nvPicPr>
        <p:blipFill rotWithShape="1">
          <a:blip r:embed="rId3"/>
          <a:srcRect r="6889" b="-2"/>
          <a:stretch/>
        </p:blipFill>
        <p:spPr>
          <a:xfrm>
            <a:off x="976251" y="942538"/>
            <a:ext cx="7163222" cy="4808332"/>
          </a:xfrm>
          <a:prstGeom prst="rect">
            <a:avLst/>
          </a:prstGeom>
          <a:effectLst/>
        </p:spPr>
      </p:pic>
      <p:sp>
        <p:nvSpPr>
          <p:cNvPr id="5" name="Date Placeholder 4">
            <a:extLst>
              <a:ext uri="{FF2B5EF4-FFF2-40B4-BE49-F238E27FC236}">
                <a16:creationId xmlns:a16="http://schemas.microsoft.com/office/drawing/2014/main" id="{F905C898-82CB-824B-AB81-7D58008EF0BE}"/>
              </a:ext>
            </a:extLst>
          </p:cNvPr>
          <p:cNvSpPr>
            <a:spLocks noGrp="1"/>
          </p:cNvSpPr>
          <p:nvPr>
            <p:ph type="dt" sz="half" idx="10"/>
          </p:nvPr>
        </p:nvSpPr>
        <p:spPr>
          <a:xfrm>
            <a:off x="838200" y="6356350"/>
            <a:ext cx="2743200" cy="365125"/>
          </a:xfrm>
        </p:spPr>
        <p:txBody>
          <a:bodyPr>
            <a:normAutofit/>
          </a:bodyPr>
          <a:lstStyle/>
          <a:p>
            <a:pPr>
              <a:spcAft>
                <a:spcPts val="600"/>
              </a:spcAft>
            </a:pPr>
            <a:fld id="{D054C768-6F50-C14A-8A1C-976F2FEA1C3B}" type="datetime3">
              <a:rPr lang="en-US">
                <a:solidFill>
                  <a:srgbClr val="FFFFFF"/>
                </a:solidFill>
              </a:rPr>
              <a:pPr>
                <a:spcAft>
                  <a:spcPts val="600"/>
                </a:spcAft>
              </a:pPr>
              <a:t>27 September 2022</a:t>
            </a:fld>
            <a:endParaRPr lang="en-US">
              <a:solidFill>
                <a:srgbClr val="FFFFFF"/>
              </a:solidFill>
            </a:endParaRPr>
          </a:p>
        </p:txBody>
      </p:sp>
      <p:sp>
        <p:nvSpPr>
          <p:cNvPr id="6" name="Footer Placeholder 5">
            <a:extLst>
              <a:ext uri="{FF2B5EF4-FFF2-40B4-BE49-F238E27FC236}">
                <a16:creationId xmlns:a16="http://schemas.microsoft.com/office/drawing/2014/main" id="{C2DECF86-E2D1-794B-9A82-A6F5725D26F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 2021 Darrell Long</a:t>
            </a:r>
          </a:p>
        </p:txBody>
      </p:sp>
      <p:sp>
        <p:nvSpPr>
          <p:cNvPr id="7" name="Slide Number Placeholder 6">
            <a:extLst>
              <a:ext uri="{FF2B5EF4-FFF2-40B4-BE49-F238E27FC236}">
                <a16:creationId xmlns:a16="http://schemas.microsoft.com/office/drawing/2014/main" id="{8B7041E2-1CF7-1143-AE4D-7463D86495A2}"/>
              </a:ext>
            </a:extLst>
          </p:cNvPr>
          <p:cNvSpPr>
            <a:spLocks noGrp="1"/>
          </p:cNvSpPr>
          <p:nvPr>
            <p:ph type="sldNum" sz="quarter" idx="12"/>
          </p:nvPr>
        </p:nvSpPr>
        <p:spPr>
          <a:xfrm>
            <a:off x="8610600" y="6356350"/>
            <a:ext cx="2743200" cy="365125"/>
          </a:xfrm>
        </p:spPr>
        <p:txBody>
          <a:bodyPr>
            <a:normAutofit/>
          </a:bodyPr>
          <a:lstStyle/>
          <a:p>
            <a:pPr>
              <a:spcAft>
                <a:spcPts val="600"/>
              </a:spcAft>
            </a:pPr>
            <a:fld id="{C839E621-CBEA-FC4C-905A-93C58F9E1BA6}" type="slidenum">
              <a:rPr lang="en-US">
                <a:solidFill>
                  <a:srgbClr val="FFFFFF"/>
                </a:solidFill>
              </a:rPr>
              <a:pPr>
                <a:spcAft>
                  <a:spcPts val="600"/>
                </a:spcAft>
              </a:pPr>
              <a:t>27</a:t>
            </a:fld>
            <a:endParaRPr lang="en-US">
              <a:solidFill>
                <a:srgbClr val="FFFFFF"/>
              </a:solidFill>
            </a:endParaRPr>
          </a:p>
        </p:txBody>
      </p:sp>
    </p:spTree>
    <p:extLst>
      <p:ext uri="{BB962C8B-B14F-4D97-AF65-F5344CB8AC3E}">
        <p14:creationId xmlns:p14="http://schemas.microsoft.com/office/powerpoint/2010/main" val="27927658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F12FA-677A-504E-AE85-365B46584354}"/>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6000" kern="1200">
                <a:solidFill>
                  <a:schemeClr val="tx1"/>
                </a:solidFill>
                <a:latin typeface="+mj-lt"/>
                <a:ea typeface="+mj-ea"/>
                <a:cs typeface="+mj-cs"/>
              </a:rPr>
              <a:t>What happened?</a:t>
            </a:r>
          </a:p>
        </p:txBody>
      </p:sp>
      <p:pic>
        <p:nvPicPr>
          <p:cNvPr id="8" name="Picture 7" descr="A picture containing text, plant&#10;&#10;Description automatically generated">
            <a:extLst>
              <a:ext uri="{FF2B5EF4-FFF2-40B4-BE49-F238E27FC236}">
                <a16:creationId xmlns:a16="http://schemas.microsoft.com/office/drawing/2014/main" id="{97D362A1-B35C-A94D-92DE-7BA27350FC44}"/>
              </a:ext>
            </a:extLst>
          </p:cNvPr>
          <p:cNvPicPr>
            <a:picLocks noChangeAspect="1"/>
          </p:cNvPicPr>
          <p:nvPr/>
        </p:nvPicPr>
        <p:blipFill rotWithShape="1">
          <a:blip r:embed="rId3"/>
          <a:srcRect t="304" r="1" b="53481"/>
          <a:stretch/>
        </p:blipFill>
        <p:spPr>
          <a:xfrm>
            <a:off x="20" y="10"/>
            <a:ext cx="6095974" cy="4252522"/>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24F3A3EA-50BB-804C-9A27-210B920C7F93}"/>
              </a:ext>
            </a:extLst>
          </p:cNvPr>
          <p:cNvPicPr>
            <a:picLocks noChangeAspect="1"/>
          </p:cNvPicPr>
          <p:nvPr/>
        </p:nvPicPr>
        <p:blipFill rotWithShape="1">
          <a:blip r:embed="rId4"/>
          <a:srcRect r="10421" b="1"/>
          <a:stretch/>
        </p:blipFill>
        <p:spPr>
          <a:xfrm>
            <a:off x="6095999" y="-681"/>
            <a:ext cx="6096001" cy="4253215"/>
          </a:xfrm>
          <a:prstGeom prst="rect">
            <a:avLst/>
          </a:prstGeom>
        </p:spPr>
      </p:pic>
      <p:cxnSp>
        <p:nvCxnSpPr>
          <p:cNvPr id="13" name="Straight Connector 12">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D2EB544-E1D3-8F4F-9AAF-2FECB8842FAC}"/>
              </a:ext>
            </a:extLst>
          </p:cNvPr>
          <p:cNvSpPr>
            <a:spLocks noGrp="1"/>
          </p:cNvSpPr>
          <p:nvPr>
            <p:ph type="dt" sz="half" idx="10"/>
          </p:nvPr>
        </p:nvSpPr>
        <p:spPr>
          <a:xfrm>
            <a:off x="7658100" y="6356350"/>
            <a:ext cx="2974232" cy="365125"/>
          </a:xfrm>
        </p:spPr>
        <p:txBody>
          <a:bodyPr vert="horz" lIns="91440" tIns="45720" rIns="91440" bIns="45720" rtlCol="0" anchor="ctr">
            <a:normAutofit/>
          </a:bodyPr>
          <a:lstStyle/>
          <a:p>
            <a:pPr algn="r" defTabSz="914400">
              <a:spcAft>
                <a:spcPts val="600"/>
              </a:spcAft>
            </a:pPr>
            <a:fld id="{34C50FBB-8350-504B-8F61-D7E0BF1437C8}" type="datetime3">
              <a:rPr lang="en-US">
                <a:solidFill>
                  <a:schemeClr val="tx1"/>
                </a:solidFill>
              </a:rPr>
              <a:pPr algn="r" defTabSz="914400">
                <a:spcAft>
                  <a:spcPts val="600"/>
                </a:spcAft>
              </a:pPr>
              <a:t>27 September 2022</a:t>
            </a:fld>
            <a:endParaRPr lang="en-US">
              <a:solidFill>
                <a:schemeClr val="tx1"/>
              </a:solidFill>
            </a:endParaRPr>
          </a:p>
        </p:txBody>
      </p:sp>
      <p:sp>
        <p:nvSpPr>
          <p:cNvPr id="4" name="Footer Placeholder 3">
            <a:extLst>
              <a:ext uri="{FF2B5EF4-FFF2-40B4-BE49-F238E27FC236}">
                <a16:creationId xmlns:a16="http://schemas.microsoft.com/office/drawing/2014/main" id="{50AECE7F-CFC4-9C48-B919-09FE46FBDE2B}"/>
              </a:ext>
            </a:extLst>
          </p:cNvPr>
          <p:cNvSpPr>
            <a:spLocks noGrp="1"/>
          </p:cNvSpPr>
          <p:nvPr>
            <p:ph type="ftr" sz="quarter" idx="11"/>
          </p:nvPr>
        </p:nvSpPr>
        <p:spPr>
          <a:xfrm>
            <a:off x="609600" y="6356350"/>
            <a:ext cx="7543800" cy="365125"/>
          </a:xfrm>
        </p:spPr>
        <p:txBody>
          <a:bodyPr vert="horz" lIns="91440" tIns="45720" rIns="91440" bIns="45720" rtlCol="0" anchor="ctr">
            <a:normAutofit/>
          </a:bodyPr>
          <a:lstStyle/>
          <a:p>
            <a:pPr algn="l" defTabSz="914400">
              <a:spcAft>
                <a:spcPts val="600"/>
              </a:spcAft>
            </a:pPr>
            <a:r>
              <a:rPr lang="en-US" kern="1200">
                <a:solidFill>
                  <a:schemeClr val="tx1"/>
                </a:solidFill>
                <a:latin typeface="+mn-lt"/>
                <a:ea typeface="+mn-ea"/>
                <a:cs typeface="+mn-cs"/>
              </a:rPr>
              <a:t>© 2021 Darrell Long</a:t>
            </a:r>
          </a:p>
        </p:txBody>
      </p:sp>
      <p:sp>
        <p:nvSpPr>
          <p:cNvPr id="5" name="Slide Number Placeholder 4">
            <a:extLst>
              <a:ext uri="{FF2B5EF4-FFF2-40B4-BE49-F238E27FC236}">
                <a16:creationId xmlns:a16="http://schemas.microsoft.com/office/drawing/2014/main" id="{1288A594-C8CB-074C-82DF-BD19C4D53363}"/>
              </a:ext>
            </a:extLst>
          </p:cNvPr>
          <p:cNvSpPr>
            <a:spLocks noGrp="1"/>
          </p:cNvSpPr>
          <p:nvPr>
            <p:ph type="sldNum" sz="quarter" idx="12"/>
          </p:nvPr>
        </p:nvSpPr>
        <p:spPr>
          <a:xfrm>
            <a:off x="10739336" y="6356350"/>
            <a:ext cx="614464" cy="365125"/>
          </a:xfrm>
        </p:spPr>
        <p:txBody>
          <a:bodyPr vert="horz" lIns="91440" tIns="45720" rIns="91440" bIns="45720" rtlCol="0" anchor="ctr">
            <a:normAutofit/>
          </a:bodyPr>
          <a:lstStyle/>
          <a:p>
            <a:pPr defTabSz="914400">
              <a:spcAft>
                <a:spcPts val="600"/>
              </a:spcAft>
            </a:pPr>
            <a:fld id="{C839E621-CBEA-FC4C-905A-93C58F9E1BA6}" type="slidenum">
              <a:rPr lang="en-US">
                <a:solidFill>
                  <a:schemeClr val="tx1"/>
                </a:solidFill>
              </a:rPr>
              <a:pPr defTabSz="914400">
                <a:spcAft>
                  <a:spcPts val="600"/>
                </a:spcAft>
              </a:pPr>
              <a:t>28</a:t>
            </a:fld>
            <a:endParaRPr lang="en-US">
              <a:solidFill>
                <a:schemeClr val="tx1"/>
              </a:solidFill>
            </a:endParaRPr>
          </a:p>
        </p:txBody>
      </p:sp>
    </p:spTree>
    <p:extLst>
      <p:ext uri="{BB962C8B-B14F-4D97-AF65-F5344CB8AC3E}">
        <p14:creationId xmlns:p14="http://schemas.microsoft.com/office/powerpoint/2010/main" val="294901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3D25CE-B725-1F4D-AD6E-68D113B1BB23}"/>
              </a:ext>
            </a:extLst>
          </p:cNvPr>
          <p:cNvSpPr>
            <a:spLocks noGrp="1"/>
          </p:cNvSpPr>
          <p:nvPr>
            <p:ph type="title"/>
          </p:nvPr>
        </p:nvSpPr>
        <p:spPr>
          <a:xfrm>
            <a:off x="6688182" y="932961"/>
            <a:ext cx="4887685" cy="1777419"/>
          </a:xfrm>
        </p:spPr>
        <p:txBody>
          <a:bodyPr vert="horz" lIns="91440" tIns="45720" rIns="91440" bIns="45720" rtlCol="0" anchor="b">
            <a:normAutofit/>
          </a:bodyPr>
          <a:lstStyle/>
          <a:p>
            <a:r>
              <a:rPr lang="en-US" sz="4000"/>
              <a:t>Big endian, little endian</a:t>
            </a:r>
          </a:p>
        </p:txBody>
      </p:sp>
      <p:pic>
        <p:nvPicPr>
          <p:cNvPr id="8" name="Content Placeholder 7">
            <a:extLst>
              <a:ext uri="{FF2B5EF4-FFF2-40B4-BE49-F238E27FC236}">
                <a16:creationId xmlns:a16="http://schemas.microsoft.com/office/drawing/2014/main" id="{92B6B049-895B-9E44-BFCE-E269A0A3AA58}"/>
              </a:ext>
            </a:extLst>
          </p:cNvPr>
          <p:cNvPicPr>
            <a:picLocks noGrp="1" noChangeAspect="1"/>
          </p:cNvPicPr>
          <p:nvPr>
            <p:ph sz="half" idx="1"/>
          </p:nvPr>
        </p:nvPicPr>
        <p:blipFill rotWithShape="1">
          <a:blip r:embed="rId2"/>
          <a:srcRect r="710" b="3"/>
          <a:stretch/>
        </p:blipFill>
        <p:spPr>
          <a:xfrm>
            <a:off x="391903" y="573678"/>
            <a:ext cx="5103206" cy="5710645"/>
          </a:xfrm>
          <a:prstGeom prst="rect">
            <a:avLst/>
          </a:prstGeom>
        </p:spPr>
      </p:pic>
      <p:sp>
        <p:nvSpPr>
          <p:cNvPr id="15" name="!!Line">
            <a:extLst>
              <a:ext uri="{FF2B5EF4-FFF2-40B4-BE49-F238E27FC236}">
                <a16:creationId xmlns:a16="http://schemas.microsoft.com/office/drawing/2014/main" id="{0AF80B57-54E2-4D01-8731-3F38B0C56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92" y="1417320"/>
            <a:ext cx="9144" cy="402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3B1AC593-51E4-784E-A346-A6105AD09800}"/>
              </a:ext>
            </a:extLst>
          </p:cNvPr>
          <p:cNvSpPr>
            <a:spLocks noGrp="1"/>
          </p:cNvSpPr>
          <p:nvPr>
            <p:ph sz="half" idx="2"/>
          </p:nvPr>
        </p:nvSpPr>
        <p:spPr>
          <a:xfrm>
            <a:off x="6688182" y="2894529"/>
            <a:ext cx="4887685" cy="3210179"/>
          </a:xfrm>
        </p:spPr>
        <p:txBody>
          <a:bodyPr vert="horz" lIns="91440" tIns="45720" rIns="91440" bIns="45720" rtlCol="0" anchor="t">
            <a:normAutofit/>
          </a:bodyPr>
          <a:lstStyle/>
          <a:p>
            <a:r>
              <a:rPr lang="en-US" sz="1700"/>
              <a:t>When we have an integer that requires multiple bytes, what is the address of the byte holding the least significant bit?</a:t>
            </a:r>
          </a:p>
          <a:p>
            <a:pPr lvl="1"/>
            <a:r>
              <a:rPr lang="en-US" sz="1700" i="1"/>
              <a:t>Little Endian </a:t>
            </a:r>
            <a:r>
              <a:rPr lang="en-US" sz="1700"/>
              <a:t>means it is the low address byte.</a:t>
            </a:r>
          </a:p>
          <a:p>
            <a:pPr lvl="1"/>
            <a:r>
              <a:rPr lang="en-US" sz="1700" i="1"/>
              <a:t>Big Endian </a:t>
            </a:r>
            <a:r>
              <a:rPr lang="en-US" sz="1700"/>
              <a:t>means it is the high address byte.</a:t>
            </a:r>
          </a:p>
          <a:p>
            <a:r>
              <a:rPr lang="en-US" sz="1700"/>
              <a:t>You can ask the same question about the most significant bit.</a:t>
            </a:r>
          </a:p>
          <a:p>
            <a:r>
              <a:rPr lang="en-US" sz="1700"/>
              <a:t>Most of the time you do not care, unless you are communicating with a computer that uses the other convention.</a:t>
            </a:r>
          </a:p>
        </p:txBody>
      </p:sp>
      <p:sp>
        <p:nvSpPr>
          <p:cNvPr id="3" name="Date Placeholder 2">
            <a:extLst>
              <a:ext uri="{FF2B5EF4-FFF2-40B4-BE49-F238E27FC236}">
                <a16:creationId xmlns:a16="http://schemas.microsoft.com/office/drawing/2014/main" id="{A40D3464-1431-AD43-AE64-E1D1545038EA}"/>
              </a:ext>
            </a:extLst>
          </p:cNvPr>
          <p:cNvSpPr>
            <a:spLocks noGrp="1"/>
          </p:cNvSpPr>
          <p:nvPr>
            <p:ph type="dt" sz="half" idx="10"/>
          </p:nvPr>
        </p:nvSpPr>
        <p:spPr>
          <a:xfrm>
            <a:off x="841248" y="6356350"/>
            <a:ext cx="2743200" cy="365125"/>
          </a:xfrm>
        </p:spPr>
        <p:txBody>
          <a:bodyPr vert="horz" lIns="91440" tIns="45720" rIns="91440" bIns="45720" rtlCol="0" anchor="ctr">
            <a:normAutofit/>
          </a:bodyPr>
          <a:lstStyle/>
          <a:p>
            <a:pPr defTabSz="914400">
              <a:spcAft>
                <a:spcPts val="600"/>
              </a:spcAft>
              <a:defRPr/>
            </a:pPr>
            <a:fld id="{5EE8FCE0-E2A3-C645-8985-01404F1CA3C1}" type="datetime3">
              <a:rPr lang="en-US">
                <a:solidFill>
                  <a:schemeClr val="tx1">
                    <a:alpha val="70000"/>
                  </a:schemeClr>
                </a:solidFill>
                <a:latin typeface="Calibri" panose="020F0502020204030204"/>
              </a:rPr>
              <a:pPr defTabSz="914400">
                <a:spcAft>
                  <a:spcPts val="600"/>
                </a:spcAft>
                <a:defRPr/>
              </a:pPr>
              <a:t>27 September 2022</a:t>
            </a:fld>
            <a:endParaRPr lang="en-US">
              <a:solidFill>
                <a:schemeClr val="tx1">
                  <a:alpha val="70000"/>
                </a:schemeClr>
              </a:solidFill>
              <a:latin typeface="Calibri" panose="020F0502020204030204"/>
            </a:endParaRPr>
          </a:p>
        </p:txBody>
      </p:sp>
      <p:sp>
        <p:nvSpPr>
          <p:cNvPr id="5" name="Footer Placeholder 4">
            <a:extLst>
              <a:ext uri="{FF2B5EF4-FFF2-40B4-BE49-F238E27FC236}">
                <a16:creationId xmlns:a16="http://schemas.microsoft.com/office/drawing/2014/main" id="{85710B61-D54A-D846-99A7-7FCF640C9BF8}"/>
              </a:ext>
            </a:extLst>
          </p:cNvPr>
          <p:cNvSpPr>
            <a:spLocks noGrp="1"/>
          </p:cNvSpPr>
          <p:nvPr>
            <p:ph type="ftr" sz="quarter" idx="11"/>
          </p:nvPr>
        </p:nvSpPr>
        <p:spPr>
          <a:xfrm>
            <a:off x="6688182" y="6355080"/>
            <a:ext cx="3622767" cy="365125"/>
          </a:xfrm>
        </p:spPr>
        <p:txBody>
          <a:bodyPr vert="horz" lIns="91440" tIns="45720" rIns="91440" bIns="45720" rtlCol="0" anchor="ctr">
            <a:normAutofit/>
          </a:bodyPr>
          <a:lstStyle/>
          <a:p>
            <a:pPr algn="l" defTabSz="914400">
              <a:spcAft>
                <a:spcPts val="600"/>
              </a:spcAft>
              <a:defRPr/>
            </a:pPr>
            <a:r>
              <a:rPr lang="en-US" kern="1200">
                <a:solidFill>
                  <a:schemeClr val="tx1">
                    <a:alpha val="70000"/>
                  </a:schemeClr>
                </a:solidFill>
                <a:latin typeface="Calibri" panose="020F0502020204030204"/>
                <a:ea typeface="+mn-ea"/>
                <a:cs typeface="+mn-cs"/>
              </a:rPr>
              <a:t>© 2021 Darrell Long</a:t>
            </a:r>
          </a:p>
        </p:txBody>
      </p:sp>
      <p:sp>
        <p:nvSpPr>
          <p:cNvPr id="6" name="Slide Number Placeholder 5">
            <a:extLst>
              <a:ext uri="{FF2B5EF4-FFF2-40B4-BE49-F238E27FC236}">
                <a16:creationId xmlns:a16="http://schemas.microsoft.com/office/drawing/2014/main" id="{27A159A6-036F-B04C-B8AB-1B1F2342200C}"/>
              </a:ext>
            </a:extLst>
          </p:cNvPr>
          <p:cNvSpPr>
            <a:spLocks noGrp="1"/>
          </p:cNvSpPr>
          <p:nvPr>
            <p:ph type="sldNum" sz="quarter" idx="12"/>
          </p:nvPr>
        </p:nvSpPr>
        <p:spPr>
          <a:xfrm>
            <a:off x="10528664" y="6355080"/>
            <a:ext cx="828184" cy="365125"/>
          </a:xfrm>
        </p:spPr>
        <p:txBody>
          <a:bodyPr vert="horz" lIns="91440" tIns="45720" rIns="91440" bIns="45720" rtlCol="0" anchor="ctr">
            <a:normAutofit/>
          </a:bodyPr>
          <a:lstStyle/>
          <a:p>
            <a:pPr defTabSz="914400">
              <a:spcAft>
                <a:spcPts val="600"/>
              </a:spcAft>
              <a:defRPr/>
            </a:pPr>
            <a:fld id="{C839E621-CBEA-FC4C-905A-93C58F9E1BA6}" type="slidenum">
              <a:rPr lang="en-US">
                <a:solidFill>
                  <a:schemeClr val="tx1">
                    <a:alpha val="70000"/>
                  </a:schemeClr>
                </a:solidFill>
                <a:latin typeface="Calibri" panose="020F0502020204030204"/>
              </a:rPr>
              <a:pPr defTabSz="914400">
                <a:spcAft>
                  <a:spcPts val="600"/>
                </a:spcAft>
                <a:defRPr/>
              </a:pPr>
              <a:t>29</a:t>
            </a:fld>
            <a:endParaRPr lang="en-US">
              <a:solidFill>
                <a:schemeClr val="tx1">
                  <a:alpha val="70000"/>
                </a:schemeClr>
              </a:solidFill>
              <a:latin typeface="Calibri" panose="020F0502020204030204"/>
            </a:endParaRPr>
          </a:p>
        </p:txBody>
      </p:sp>
    </p:spTree>
    <p:extLst>
      <p:ext uri="{BB962C8B-B14F-4D97-AF65-F5344CB8AC3E}">
        <p14:creationId xmlns:p14="http://schemas.microsoft.com/office/powerpoint/2010/main" val="4054102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4CDC9D-8376-E949-B5BA-2ABD72F2665E}"/>
              </a:ext>
            </a:extLst>
          </p:cNvPr>
          <p:cNvSpPr>
            <a:spLocks noGrp="1"/>
          </p:cNvSpPr>
          <p:nvPr>
            <p:ph type="title"/>
          </p:nvPr>
        </p:nvSpPr>
        <p:spPr>
          <a:xfrm>
            <a:off x="5297762" y="329184"/>
            <a:ext cx="6251110" cy="1783080"/>
          </a:xfrm>
        </p:spPr>
        <p:txBody>
          <a:bodyPr anchor="b">
            <a:normAutofit/>
          </a:bodyPr>
          <a:lstStyle/>
          <a:p>
            <a:r>
              <a:rPr lang="en-US" sz="5400"/>
              <a:t>Why is mathenmatics so effective?</a:t>
            </a:r>
          </a:p>
        </p:txBody>
      </p:sp>
      <p:pic>
        <p:nvPicPr>
          <p:cNvPr id="8" name="Picture 7" descr="A person wearing glasses&#10;&#10;Description automatically generated with medium confidence">
            <a:extLst>
              <a:ext uri="{FF2B5EF4-FFF2-40B4-BE49-F238E27FC236}">
                <a16:creationId xmlns:a16="http://schemas.microsoft.com/office/drawing/2014/main" id="{B31E96AB-A955-1048-8E50-DE8F1C2A70D4}"/>
              </a:ext>
            </a:extLst>
          </p:cNvPr>
          <p:cNvPicPr>
            <a:picLocks noChangeAspect="1"/>
          </p:cNvPicPr>
          <p:nvPr/>
        </p:nvPicPr>
        <p:blipFill rotWithShape="1">
          <a:blip r:embed="rId2"/>
          <a:srcRect l="16670" r="1221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C65A72-05B5-0040-9529-B88FF81996E9}"/>
              </a:ext>
            </a:extLst>
          </p:cNvPr>
          <p:cNvSpPr>
            <a:spLocks noGrp="1"/>
          </p:cNvSpPr>
          <p:nvPr>
            <p:ph idx="1"/>
          </p:nvPr>
        </p:nvSpPr>
        <p:spPr>
          <a:xfrm>
            <a:off x="5297762" y="2706624"/>
            <a:ext cx="6251110" cy="3483864"/>
          </a:xfrm>
        </p:spPr>
        <p:txBody>
          <a:bodyPr>
            <a:normAutofit/>
          </a:bodyPr>
          <a:lstStyle/>
          <a:p>
            <a:pPr marL="0" indent="0">
              <a:buNone/>
            </a:pPr>
            <a:r>
              <a:rPr lang="en-US" sz="2200" i="1"/>
              <a:t>The miracle of the appropriateness of the language of mathematics for the formulation of the laws of physics is a wonderful gift which we neither understand nor deserve. We should be grateful for it and hope that it will remain valid in future research and that it will extend, for better or for worse, to our pleasure, even though perhaps also to our bafflement, to wide branches of learning.</a:t>
            </a:r>
          </a:p>
          <a:p>
            <a:pPr marL="0" indent="0">
              <a:buNone/>
            </a:pPr>
            <a:r>
              <a:rPr lang="en-US" sz="2200"/>
              <a:t>—Eugene Wigner</a:t>
            </a:r>
          </a:p>
        </p:txBody>
      </p:sp>
      <p:sp>
        <p:nvSpPr>
          <p:cNvPr id="4" name="Date Placeholder 3">
            <a:extLst>
              <a:ext uri="{FF2B5EF4-FFF2-40B4-BE49-F238E27FC236}">
                <a16:creationId xmlns:a16="http://schemas.microsoft.com/office/drawing/2014/main" id="{12FD588E-5313-E043-8C4F-5CF7C8335FFF}"/>
              </a:ext>
            </a:extLst>
          </p:cNvPr>
          <p:cNvSpPr>
            <a:spLocks noGrp="1"/>
          </p:cNvSpPr>
          <p:nvPr>
            <p:ph type="dt" sz="half" idx="10"/>
          </p:nvPr>
        </p:nvSpPr>
        <p:spPr>
          <a:xfrm>
            <a:off x="838200" y="6356350"/>
            <a:ext cx="2743200" cy="365125"/>
          </a:xfrm>
        </p:spPr>
        <p:txBody>
          <a:bodyPr>
            <a:normAutofit/>
          </a:bodyPr>
          <a:lstStyle/>
          <a:p>
            <a:pPr>
              <a:spcAft>
                <a:spcPts val="600"/>
              </a:spcAft>
            </a:pPr>
            <a:fld id="{40A6A97E-A789-9A45-B092-5100A67BD2DD}" type="datetime3">
              <a:rPr lang="en-US">
                <a:solidFill>
                  <a:srgbClr val="FFFFFF"/>
                </a:solidFill>
              </a:rPr>
              <a:pPr>
                <a:spcAft>
                  <a:spcPts val="600"/>
                </a:spcAft>
              </a:pPr>
              <a:t>27 September 2022</a:t>
            </a:fld>
            <a:endParaRPr lang="en-US">
              <a:solidFill>
                <a:srgbClr val="FFFFFF"/>
              </a:solidFill>
            </a:endParaRPr>
          </a:p>
        </p:txBody>
      </p:sp>
      <p:sp>
        <p:nvSpPr>
          <p:cNvPr id="5" name="Footer Placeholder 4">
            <a:extLst>
              <a:ext uri="{FF2B5EF4-FFF2-40B4-BE49-F238E27FC236}">
                <a16:creationId xmlns:a16="http://schemas.microsoft.com/office/drawing/2014/main" id="{1CDD00EF-98CE-A542-B187-99E22D04AF29}"/>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 2021 Darrell Long</a:t>
            </a:r>
          </a:p>
        </p:txBody>
      </p:sp>
      <p:sp>
        <p:nvSpPr>
          <p:cNvPr id="6" name="Slide Number Placeholder 5">
            <a:extLst>
              <a:ext uri="{FF2B5EF4-FFF2-40B4-BE49-F238E27FC236}">
                <a16:creationId xmlns:a16="http://schemas.microsoft.com/office/drawing/2014/main" id="{583CC29D-5E9E-1245-81F4-CCF7C8B1C0BD}"/>
              </a:ext>
            </a:extLst>
          </p:cNvPr>
          <p:cNvSpPr>
            <a:spLocks noGrp="1"/>
          </p:cNvSpPr>
          <p:nvPr>
            <p:ph type="sldNum" sz="quarter" idx="12"/>
          </p:nvPr>
        </p:nvSpPr>
        <p:spPr>
          <a:xfrm>
            <a:off x="10052978" y="6356350"/>
            <a:ext cx="1300821" cy="365125"/>
          </a:xfrm>
        </p:spPr>
        <p:txBody>
          <a:bodyPr>
            <a:normAutofit/>
          </a:bodyPr>
          <a:lstStyle/>
          <a:p>
            <a:pPr>
              <a:spcAft>
                <a:spcPts val="600"/>
              </a:spcAft>
            </a:pPr>
            <a:fld id="{C839E621-CBEA-FC4C-905A-93C58F9E1BA6}" type="slidenum">
              <a:rPr lang="en-US"/>
              <a:pPr>
                <a:spcAft>
                  <a:spcPts val="600"/>
                </a:spcAft>
              </a:pPr>
              <a:t>3</a:t>
            </a:fld>
            <a:endParaRPr lang="en-US"/>
          </a:p>
        </p:txBody>
      </p:sp>
    </p:spTree>
    <p:extLst>
      <p:ext uri="{BB962C8B-B14F-4D97-AF65-F5344CB8AC3E}">
        <p14:creationId xmlns:p14="http://schemas.microsoft.com/office/powerpoint/2010/main" val="1634271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6B73-51CE-4664-B3A7-3903E6140233}"/>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a:normAutofit/>
          </a:bodyPr>
          <a:lstStyle/>
          <a:p>
            <a:pPr algn="ctr"/>
            <a:r>
              <a:rPr lang="en-US" sz="3600" dirty="0">
                <a:solidFill>
                  <a:srgbClr val="3F3F3F"/>
                </a:solidFill>
              </a:rPr>
              <a:t>Big Endian versus Little Endian</a:t>
            </a:r>
          </a:p>
        </p:txBody>
      </p:sp>
      <p:graphicFrame>
        <p:nvGraphicFramePr>
          <p:cNvPr id="7" name="Table 7">
            <a:extLst>
              <a:ext uri="{FF2B5EF4-FFF2-40B4-BE49-F238E27FC236}">
                <a16:creationId xmlns:a16="http://schemas.microsoft.com/office/drawing/2014/main" id="{E1E3009B-D790-4583-A47C-F2CDCBE9391C}"/>
              </a:ext>
            </a:extLst>
          </p:cNvPr>
          <p:cNvGraphicFramePr>
            <a:graphicFrameLocks noGrp="1"/>
          </p:cNvGraphicFramePr>
          <p:nvPr>
            <p:ph sz="half" idx="1"/>
            <p:extLst>
              <p:ext uri="{D42A27DB-BD31-4B8C-83A1-F6EECF244321}">
                <p14:modId xmlns:p14="http://schemas.microsoft.com/office/powerpoint/2010/main" val="77458796"/>
              </p:ext>
            </p:extLst>
          </p:nvPr>
        </p:nvGraphicFramePr>
        <p:xfrm>
          <a:off x="753535" y="4089938"/>
          <a:ext cx="5181600" cy="365760"/>
        </p:xfrm>
        <a:graphic>
          <a:graphicData uri="http://schemas.openxmlformats.org/drawingml/2006/table">
            <a:tbl>
              <a:tblPr firstRow="1" bandRow="1">
                <a:tableStyleId>{073A0DAA-6AF3-43AB-8588-CEC1D06C72B9}</a:tableStyleId>
              </a:tblPr>
              <a:tblGrid>
                <a:gridCol w="1295400">
                  <a:extLst>
                    <a:ext uri="{9D8B030D-6E8A-4147-A177-3AD203B41FA5}">
                      <a16:colId xmlns:a16="http://schemas.microsoft.com/office/drawing/2014/main" val="870888166"/>
                    </a:ext>
                  </a:extLst>
                </a:gridCol>
                <a:gridCol w="1295400">
                  <a:extLst>
                    <a:ext uri="{9D8B030D-6E8A-4147-A177-3AD203B41FA5}">
                      <a16:colId xmlns:a16="http://schemas.microsoft.com/office/drawing/2014/main" val="212694231"/>
                    </a:ext>
                  </a:extLst>
                </a:gridCol>
                <a:gridCol w="1295400">
                  <a:extLst>
                    <a:ext uri="{9D8B030D-6E8A-4147-A177-3AD203B41FA5}">
                      <a16:colId xmlns:a16="http://schemas.microsoft.com/office/drawing/2014/main" val="1713770436"/>
                    </a:ext>
                  </a:extLst>
                </a:gridCol>
                <a:gridCol w="1295400">
                  <a:extLst>
                    <a:ext uri="{9D8B030D-6E8A-4147-A177-3AD203B41FA5}">
                      <a16:colId xmlns:a16="http://schemas.microsoft.com/office/drawing/2014/main" val="1733590458"/>
                    </a:ext>
                  </a:extLst>
                </a:gridCol>
              </a:tblGrid>
              <a:tr h="310612">
                <a:tc>
                  <a:txBody>
                    <a:bodyPr/>
                    <a:lstStyle/>
                    <a:p>
                      <a:pPr algn="ctr"/>
                      <a:r>
                        <a:rPr lang="en-US" dirty="0"/>
                        <a:t>1       2</a:t>
                      </a:r>
                    </a:p>
                  </a:txBody>
                  <a:tcPr/>
                </a:tc>
                <a:tc>
                  <a:txBody>
                    <a:bodyPr/>
                    <a:lstStyle/>
                    <a:p>
                      <a:pPr algn="ctr"/>
                      <a:r>
                        <a:rPr lang="en-US" dirty="0"/>
                        <a:t>3       4</a:t>
                      </a:r>
                    </a:p>
                  </a:txBody>
                  <a:tcPr/>
                </a:tc>
                <a:tc>
                  <a:txBody>
                    <a:bodyPr/>
                    <a:lstStyle/>
                    <a:p>
                      <a:pPr algn="ctr"/>
                      <a:r>
                        <a:rPr lang="en-US" dirty="0"/>
                        <a:t>5       6</a:t>
                      </a:r>
                    </a:p>
                  </a:txBody>
                  <a:tcPr/>
                </a:tc>
                <a:tc>
                  <a:txBody>
                    <a:bodyPr/>
                    <a:lstStyle/>
                    <a:p>
                      <a:pPr algn="ctr"/>
                      <a:r>
                        <a:rPr lang="en-US" dirty="0"/>
                        <a:t>7       8</a:t>
                      </a:r>
                    </a:p>
                  </a:txBody>
                  <a:tcPr/>
                </a:tc>
                <a:extLst>
                  <a:ext uri="{0D108BD9-81ED-4DB2-BD59-A6C34878D82A}">
                    <a16:rowId xmlns:a16="http://schemas.microsoft.com/office/drawing/2014/main" val="3577126235"/>
                  </a:ext>
                </a:extLst>
              </a:tr>
            </a:tbl>
          </a:graphicData>
        </a:graphic>
      </p:graphicFrame>
      <p:sp>
        <p:nvSpPr>
          <p:cNvPr id="3" name="Date Placeholder 2">
            <a:extLst>
              <a:ext uri="{FF2B5EF4-FFF2-40B4-BE49-F238E27FC236}">
                <a16:creationId xmlns:a16="http://schemas.microsoft.com/office/drawing/2014/main" id="{092214A1-73FF-7447-8007-F2516ED7AE36}"/>
              </a:ext>
            </a:extLst>
          </p:cNvPr>
          <p:cNvSpPr>
            <a:spLocks noGrp="1"/>
          </p:cNvSpPr>
          <p:nvPr>
            <p:ph type="dt" sz="half" idx="10"/>
          </p:nvPr>
        </p:nvSpPr>
        <p:spPr/>
        <p:txBody>
          <a:bodyPr/>
          <a:lstStyle/>
          <a:p>
            <a:fld id="{58B4CFDB-AEBC-8F4F-BDF0-AE1173358A7A}" type="datetime3">
              <a:rPr lang="en-US" smtClean="0"/>
              <a:t>27 September 2022</a:t>
            </a:fld>
            <a:endParaRPr lang="en-US"/>
          </a:p>
        </p:txBody>
      </p:sp>
      <p:sp>
        <p:nvSpPr>
          <p:cNvPr id="5" name="Footer Placeholder 4">
            <a:extLst>
              <a:ext uri="{FF2B5EF4-FFF2-40B4-BE49-F238E27FC236}">
                <a16:creationId xmlns:a16="http://schemas.microsoft.com/office/drawing/2014/main" id="{7B6344B5-A244-424F-BFB0-C68B0B215E02}"/>
              </a:ext>
            </a:extLst>
          </p:cNvPr>
          <p:cNvSpPr>
            <a:spLocks noGrp="1"/>
          </p:cNvSpPr>
          <p:nvPr>
            <p:ph type="ftr" sz="quarter" idx="11"/>
          </p:nvPr>
        </p:nvSpPr>
        <p:spPr>
          <a:xfrm>
            <a:off x="4038600" y="6471961"/>
            <a:ext cx="4114800" cy="365125"/>
          </a:xfrm>
        </p:spPr>
        <p:txBody>
          <a:bodyPr>
            <a:normAutofit/>
          </a:bodyPr>
          <a:lstStyle/>
          <a:p>
            <a:pPr>
              <a:spcAft>
                <a:spcPts val="600"/>
              </a:spcAft>
            </a:pPr>
            <a:r>
              <a:rPr lang="en-US">
                <a:solidFill>
                  <a:prstClr val="black">
                    <a:tint val="75000"/>
                  </a:prstClr>
                </a:solidFill>
              </a:rPr>
              <a:t>© 2021 Darrell Long</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077B3D3F-A394-48B3-95E3-DFE60AE6178A}"/>
              </a:ext>
            </a:extLst>
          </p:cNvPr>
          <p:cNvSpPr>
            <a:spLocks noGrp="1"/>
          </p:cNvSpPr>
          <p:nvPr>
            <p:ph type="sldNum" sz="quarter" idx="12"/>
          </p:nvPr>
        </p:nvSpPr>
        <p:spPr>
          <a:xfrm>
            <a:off x="8610600" y="6471962"/>
            <a:ext cx="2743200" cy="365125"/>
          </a:xfrm>
          <a:prstGeom prst="ellipse">
            <a:avLst/>
          </a:prstGeom>
        </p:spPr>
        <p:txBody>
          <a:bodyPr>
            <a:normAutofit/>
          </a:bodyPr>
          <a:lstStyle/>
          <a:p>
            <a:pPr>
              <a:lnSpc>
                <a:spcPct val="90000"/>
              </a:lnSpc>
              <a:spcAft>
                <a:spcPts val="600"/>
              </a:spcAft>
            </a:pPr>
            <a:fld id="{C839E621-CBEA-FC4C-905A-93C58F9E1BA6}" type="slidenum">
              <a:rPr lang="en-US">
                <a:solidFill>
                  <a:prstClr val="black">
                    <a:tint val="75000"/>
                  </a:prstClr>
                </a:solidFill>
              </a:rPr>
              <a:pPr>
                <a:lnSpc>
                  <a:spcPct val="90000"/>
                </a:lnSpc>
                <a:spcAft>
                  <a:spcPts val="600"/>
                </a:spcAft>
              </a:pPr>
              <a:t>30</a:t>
            </a:fld>
            <a:endParaRPr lang="en-US" dirty="0">
              <a:solidFill>
                <a:prstClr val="black">
                  <a:tint val="75000"/>
                </a:prstClr>
              </a:solidFill>
            </a:endParaRPr>
          </a:p>
        </p:txBody>
      </p:sp>
      <p:graphicFrame>
        <p:nvGraphicFramePr>
          <p:cNvPr id="17" name="Table 7">
            <a:extLst>
              <a:ext uri="{FF2B5EF4-FFF2-40B4-BE49-F238E27FC236}">
                <a16:creationId xmlns:a16="http://schemas.microsoft.com/office/drawing/2014/main" id="{83CEF309-AEC4-4300-9EFC-645BC4C2A615}"/>
              </a:ext>
            </a:extLst>
          </p:cNvPr>
          <p:cNvGraphicFramePr>
            <a:graphicFrameLocks/>
          </p:cNvGraphicFramePr>
          <p:nvPr>
            <p:extLst>
              <p:ext uri="{D42A27DB-BD31-4B8C-83A1-F6EECF244321}">
                <p14:modId xmlns:p14="http://schemas.microsoft.com/office/powerpoint/2010/main" val="84204330"/>
              </p:ext>
            </p:extLst>
          </p:nvPr>
        </p:nvGraphicFramePr>
        <p:xfrm>
          <a:off x="6256866" y="4089937"/>
          <a:ext cx="5181600" cy="365760"/>
        </p:xfrm>
        <a:graphic>
          <a:graphicData uri="http://schemas.openxmlformats.org/drawingml/2006/table">
            <a:tbl>
              <a:tblPr firstRow="1" bandRow="1">
                <a:tableStyleId>{073A0DAA-6AF3-43AB-8588-CEC1D06C72B9}</a:tableStyleId>
              </a:tblPr>
              <a:tblGrid>
                <a:gridCol w="1295400">
                  <a:extLst>
                    <a:ext uri="{9D8B030D-6E8A-4147-A177-3AD203B41FA5}">
                      <a16:colId xmlns:a16="http://schemas.microsoft.com/office/drawing/2014/main" val="870888166"/>
                    </a:ext>
                  </a:extLst>
                </a:gridCol>
                <a:gridCol w="1295400">
                  <a:extLst>
                    <a:ext uri="{9D8B030D-6E8A-4147-A177-3AD203B41FA5}">
                      <a16:colId xmlns:a16="http://schemas.microsoft.com/office/drawing/2014/main" val="212694231"/>
                    </a:ext>
                  </a:extLst>
                </a:gridCol>
                <a:gridCol w="1295400">
                  <a:extLst>
                    <a:ext uri="{9D8B030D-6E8A-4147-A177-3AD203B41FA5}">
                      <a16:colId xmlns:a16="http://schemas.microsoft.com/office/drawing/2014/main" val="1713770436"/>
                    </a:ext>
                  </a:extLst>
                </a:gridCol>
                <a:gridCol w="1295400">
                  <a:extLst>
                    <a:ext uri="{9D8B030D-6E8A-4147-A177-3AD203B41FA5}">
                      <a16:colId xmlns:a16="http://schemas.microsoft.com/office/drawing/2014/main" val="1733590458"/>
                    </a:ext>
                  </a:extLst>
                </a:gridCol>
              </a:tblGrid>
              <a:tr h="200297">
                <a:tc>
                  <a:txBody>
                    <a:bodyPr/>
                    <a:lstStyle/>
                    <a:p>
                      <a:pPr algn="ctr"/>
                      <a:r>
                        <a:rPr lang="en-US" dirty="0"/>
                        <a:t>7       8</a:t>
                      </a:r>
                    </a:p>
                  </a:txBody>
                  <a:tcPr/>
                </a:tc>
                <a:tc>
                  <a:txBody>
                    <a:bodyPr/>
                    <a:lstStyle/>
                    <a:p>
                      <a:pPr algn="ctr"/>
                      <a:r>
                        <a:rPr lang="en-US" dirty="0"/>
                        <a:t>5       6</a:t>
                      </a:r>
                    </a:p>
                  </a:txBody>
                  <a:tcPr/>
                </a:tc>
                <a:tc>
                  <a:txBody>
                    <a:bodyPr/>
                    <a:lstStyle/>
                    <a:p>
                      <a:pPr algn="ctr"/>
                      <a:r>
                        <a:rPr lang="en-US" dirty="0"/>
                        <a:t>3       4</a:t>
                      </a:r>
                    </a:p>
                  </a:txBody>
                  <a:tcPr/>
                </a:tc>
                <a:tc>
                  <a:txBody>
                    <a:bodyPr/>
                    <a:lstStyle/>
                    <a:p>
                      <a:pPr algn="ctr"/>
                      <a:r>
                        <a:rPr lang="en-US" dirty="0"/>
                        <a:t>1       2</a:t>
                      </a:r>
                    </a:p>
                  </a:txBody>
                  <a:tcPr/>
                </a:tc>
                <a:extLst>
                  <a:ext uri="{0D108BD9-81ED-4DB2-BD59-A6C34878D82A}">
                    <a16:rowId xmlns:a16="http://schemas.microsoft.com/office/drawing/2014/main" val="3577126235"/>
                  </a:ext>
                </a:extLst>
              </a:tr>
            </a:tbl>
          </a:graphicData>
        </a:graphic>
      </p:graphicFrame>
      <p:sp>
        <p:nvSpPr>
          <p:cNvPr id="10" name="TextBox 9">
            <a:extLst>
              <a:ext uri="{FF2B5EF4-FFF2-40B4-BE49-F238E27FC236}">
                <a16:creationId xmlns:a16="http://schemas.microsoft.com/office/drawing/2014/main" id="{58F47BBA-35CE-4022-AA0A-1A7F4C255D32}"/>
              </a:ext>
            </a:extLst>
          </p:cNvPr>
          <p:cNvSpPr txBox="1"/>
          <p:nvPr/>
        </p:nvSpPr>
        <p:spPr>
          <a:xfrm>
            <a:off x="2583015" y="3365918"/>
            <a:ext cx="1522640" cy="461665"/>
          </a:xfrm>
          <a:prstGeom prst="rect">
            <a:avLst/>
          </a:prstGeom>
          <a:noFill/>
        </p:spPr>
        <p:txBody>
          <a:bodyPr wrap="square" rtlCol="0">
            <a:spAutoFit/>
          </a:bodyPr>
          <a:lstStyle/>
          <a:p>
            <a:r>
              <a:rPr lang="en-US" sz="2400" dirty="0"/>
              <a:t>Big Endian</a:t>
            </a:r>
          </a:p>
        </p:txBody>
      </p:sp>
      <p:sp>
        <p:nvSpPr>
          <p:cNvPr id="18" name="TextBox 17">
            <a:extLst>
              <a:ext uri="{FF2B5EF4-FFF2-40B4-BE49-F238E27FC236}">
                <a16:creationId xmlns:a16="http://schemas.microsoft.com/office/drawing/2014/main" id="{FCBFA592-69E7-4007-8968-FCC6BF3761CC}"/>
              </a:ext>
            </a:extLst>
          </p:cNvPr>
          <p:cNvSpPr txBox="1"/>
          <p:nvPr/>
        </p:nvSpPr>
        <p:spPr>
          <a:xfrm>
            <a:off x="7954736" y="3365918"/>
            <a:ext cx="1785859" cy="461665"/>
          </a:xfrm>
          <a:prstGeom prst="rect">
            <a:avLst/>
          </a:prstGeom>
          <a:noFill/>
        </p:spPr>
        <p:txBody>
          <a:bodyPr wrap="square" rtlCol="0">
            <a:spAutoFit/>
          </a:bodyPr>
          <a:lstStyle/>
          <a:p>
            <a:r>
              <a:rPr lang="en-US" sz="2400" dirty="0"/>
              <a:t>Little Endian</a:t>
            </a:r>
          </a:p>
        </p:txBody>
      </p:sp>
    </p:spTree>
    <p:extLst>
      <p:ext uri="{BB962C8B-B14F-4D97-AF65-F5344CB8AC3E}">
        <p14:creationId xmlns:p14="http://schemas.microsoft.com/office/powerpoint/2010/main" val="61367546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6"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26BC8-64DF-6F4A-A400-BD2C4C967A29}"/>
              </a:ext>
            </a:extLst>
          </p:cNvPr>
          <p:cNvSpPr>
            <a:spLocks noGrp="1"/>
          </p:cNvSpPr>
          <p:nvPr>
            <p:ph type="title"/>
          </p:nvPr>
        </p:nvSpPr>
        <p:spPr>
          <a:xfrm>
            <a:off x="6688182" y="932961"/>
            <a:ext cx="4887685" cy="1777419"/>
          </a:xfrm>
        </p:spPr>
        <p:txBody>
          <a:bodyPr vert="horz" lIns="91440" tIns="45720" rIns="91440" bIns="45720" rtlCol="0" anchor="b">
            <a:normAutofit/>
          </a:bodyPr>
          <a:lstStyle/>
          <a:p>
            <a:r>
              <a:rPr lang="en-US" sz="4000" dirty="0"/>
              <a:t>Random Numbers</a:t>
            </a:r>
          </a:p>
        </p:txBody>
      </p:sp>
      <p:pic>
        <p:nvPicPr>
          <p:cNvPr id="16" name="Content Placeholder 12" descr="A person in a suit&#10;&#10;Description automatically generated with medium confidence">
            <a:extLst>
              <a:ext uri="{FF2B5EF4-FFF2-40B4-BE49-F238E27FC236}">
                <a16:creationId xmlns:a16="http://schemas.microsoft.com/office/drawing/2014/main" id="{3CF7EB5C-E37F-5548-AFC9-0C9677B25994}"/>
              </a:ext>
            </a:extLst>
          </p:cNvPr>
          <p:cNvPicPr>
            <a:picLocks noGrp="1" noChangeAspect="1"/>
          </p:cNvPicPr>
          <p:nvPr>
            <p:ph sz="half" idx="2"/>
          </p:nvPr>
        </p:nvPicPr>
        <p:blipFill rotWithShape="1">
          <a:blip r:embed="rId2"/>
          <a:srcRect t="1879" r="3" b="8881"/>
          <a:stretch/>
        </p:blipFill>
        <p:spPr>
          <a:xfrm>
            <a:off x="391903" y="573678"/>
            <a:ext cx="5103206" cy="5710645"/>
          </a:xfrm>
          <a:prstGeom prst="rect">
            <a:avLst/>
          </a:prstGeom>
        </p:spPr>
      </p:pic>
      <p:sp>
        <p:nvSpPr>
          <p:cNvPr id="28" name="!!Line">
            <a:extLst>
              <a:ext uri="{FF2B5EF4-FFF2-40B4-BE49-F238E27FC236}">
                <a16:creationId xmlns:a16="http://schemas.microsoft.com/office/drawing/2014/main" id="{0AF80B57-54E2-4D01-8731-3F38B0C56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92" y="1417320"/>
            <a:ext cx="9144" cy="402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8C0AE0-919F-F84F-8B47-1F3A0B95E459}"/>
              </a:ext>
            </a:extLst>
          </p:cNvPr>
          <p:cNvSpPr>
            <a:spLocks noGrp="1"/>
          </p:cNvSpPr>
          <p:nvPr>
            <p:ph sz="half" idx="1"/>
          </p:nvPr>
        </p:nvSpPr>
        <p:spPr>
          <a:xfrm>
            <a:off x="6688182" y="2894529"/>
            <a:ext cx="4887685" cy="3210179"/>
          </a:xfrm>
        </p:spPr>
        <p:txBody>
          <a:bodyPr vert="horz" lIns="91440" tIns="45720" rIns="91440" bIns="45720" rtlCol="0" anchor="t">
            <a:normAutofit/>
          </a:bodyPr>
          <a:lstStyle/>
          <a:p>
            <a:pPr marL="0"/>
            <a:r>
              <a:rPr lang="en-US" sz="1600" i="1"/>
              <a:t>Anyone who considers arithmetical methods of producing random digits is, of course, in a state of sin</a:t>
            </a:r>
            <a:r>
              <a:rPr lang="en-US" sz="1600"/>
              <a:t>. </a:t>
            </a:r>
            <a:br>
              <a:rPr lang="en-US" sz="1600"/>
            </a:br>
            <a:r>
              <a:rPr lang="en-US" sz="1600"/>
              <a:t>—John von Neumann</a:t>
            </a:r>
          </a:p>
          <a:p>
            <a:endParaRPr lang="en-US" sz="1600"/>
          </a:p>
          <a:p>
            <a:pPr marL="0"/>
            <a:r>
              <a:rPr lang="en-US" sz="1600"/>
              <a:t>True random numbers cannot be created using computers.</a:t>
            </a:r>
          </a:p>
          <a:p>
            <a:r>
              <a:rPr lang="en-US" sz="1600"/>
              <a:t>Why?</a:t>
            </a:r>
          </a:p>
          <a:p>
            <a:pPr lvl="1"/>
            <a:r>
              <a:rPr lang="en-US" sz="1600"/>
              <a:t>Programs are inherently deterministic.</a:t>
            </a:r>
          </a:p>
          <a:p>
            <a:r>
              <a:rPr lang="en-US" sz="1600"/>
              <a:t>It has the advantage of </a:t>
            </a:r>
            <a:r>
              <a:rPr lang="en-US" sz="1600" i="1"/>
              <a:t>repeatability</a:t>
            </a:r>
            <a:r>
              <a:rPr lang="en-US" sz="1600"/>
              <a:t>, but</a:t>
            </a:r>
          </a:p>
          <a:p>
            <a:r>
              <a:rPr lang="en-US" sz="1600"/>
              <a:t>It has the disadvantage of </a:t>
            </a:r>
            <a:r>
              <a:rPr lang="en-US" sz="1600" i="1"/>
              <a:t>predictability</a:t>
            </a:r>
            <a:r>
              <a:rPr lang="en-US" sz="1600"/>
              <a:t>.</a:t>
            </a:r>
          </a:p>
        </p:txBody>
      </p:sp>
      <p:sp>
        <p:nvSpPr>
          <p:cNvPr id="7" name="Date Placeholder 6">
            <a:extLst>
              <a:ext uri="{FF2B5EF4-FFF2-40B4-BE49-F238E27FC236}">
                <a16:creationId xmlns:a16="http://schemas.microsoft.com/office/drawing/2014/main" id="{51910512-91F2-A640-A083-79E5788CD012}"/>
              </a:ext>
            </a:extLst>
          </p:cNvPr>
          <p:cNvSpPr>
            <a:spLocks noGrp="1"/>
          </p:cNvSpPr>
          <p:nvPr>
            <p:ph type="dt" sz="half" idx="10"/>
          </p:nvPr>
        </p:nvSpPr>
        <p:spPr>
          <a:xfrm>
            <a:off x="841248" y="6356350"/>
            <a:ext cx="2743200" cy="365125"/>
          </a:xfrm>
        </p:spPr>
        <p:txBody>
          <a:bodyPr vert="horz" lIns="91440" tIns="45720" rIns="91440" bIns="45720" rtlCol="0" anchor="ctr">
            <a:normAutofit/>
          </a:bodyPr>
          <a:lstStyle/>
          <a:p>
            <a:pPr defTabSz="914400">
              <a:spcAft>
                <a:spcPts val="600"/>
              </a:spcAft>
              <a:defRPr/>
            </a:pPr>
            <a:fld id="{0EAB41E1-E067-1442-A7A8-484B7D33FAE2}" type="datetime3">
              <a:rPr lang="en-US">
                <a:solidFill>
                  <a:schemeClr val="tx1">
                    <a:alpha val="70000"/>
                  </a:schemeClr>
                </a:solidFill>
                <a:latin typeface="Calibri" panose="020F0502020204030204"/>
              </a:rPr>
              <a:pPr defTabSz="914400">
                <a:spcAft>
                  <a:spcPts val="600"/>
                </a:spcAft>
                <a:defRPr/>
              </a:pPr>
              <a:t>27 September 2022</a:t>
            </a:fld>
            <a:endParaRPr lang="en-US">
              <a:solidFill>
                <a:schemeClr val="tx1">
                  <a:alpha val="70000"/>
                </a:schemeClr>
              </a:solidFill>
              <a:latin typeface="Calibri" panose="020F0502020204030204"/>
            </a:endParaRPr>
          </a:p>
        </p:txBody>
      </p:sp>
      <p:sp>
        <p:nvSpPr>
          <p:cNvPr id="4" name="Footer Placeholder 3">
            <a:extLst>
              <a:ext uri="{FF2B5EF4-FFF2-40B4-BE49-F238E27FC236}">
                <a16:creationId xmlns:a16="http://schemas.microsoft.com/office/drawing/2014/main" id="{A9ECF015-6D69-ED44-A9D8-368B211E0258}"/>
              </a:ext>
            </a:extLst>
          </p:cNvPr>
          <p:cNvSpPr>
            <a:spLocks noGrp="1"/>
          </p:cNvSpPr>
          <p:nvPr>
            <p:ph type="ftr" sz="quarter" idx="11"/>
          </p:nvPr>
        </p:nvSpPr>
        <p:spPr>
          <a:xfrm>
            <a:off x="6688182" y="6355080"/>
            <a:ext cx="3622767" cy="365125"/>
          </a:xfrm>
        </p:spPr>
        <p:txBody>
          <a:bodyPr vert="horz" lIns="91440" tIns="45720" rIns="91440" bIns="45720" rtlCol="0" anchor="ctr">
            <a:normAutofit/>
          </a:bodyPr>
          <a:lstStyle/>
          <a:p>
            <a:pPr algn="l" defTabSz="914400">
              <a:spcAft>
                <a:spcPts val="600"/>
              </a:spcAft>
              <a:defRPr/>
            </a:pPr>
            <a:r>
              <a:rPr lang="en-US" kern="1200">
                <a:solidFill>
                  <a:schemeClr val="tx1">
                    <a:alpha val="70000"/>
                  </a:schemeClr>
                </a:solidFill>
                <a:latin typeface="Calibri" panose="020F0502020204030204"/>
                <a:ea typeface="+mn-ea"/>
                <a:cs typeface="+mn-cs"/>
              </a:rPr>
              <a:t>© 2021 Darrell Long</a:t>
            </a:r>
          </a:p>
        </p:txBody>
      </p:sp>
      <p:sp>
        <p:nvSpPr>
          <p:cNvPr id="5" name="Slide Number Placeholder 4">
            <a:extLst>
              <a:ext uri="{FF2B5EF4-FFF2-40B4-BE49-F238E27FC236}">
                <a16:creationId xmlns:a16="http://schemas.microsoft.com/office/drawing/2014/main" id="{4CD22360-FC21-9C4E-A47E-3F0B89953F7E}"/>
              </a:ext>
            </a:extLst>
          </p:cNvPr>
          <p:cNvSpPr>
            <a:spLocks noGrp="1"/>
          </p:cNvSpPr>
          <p:nvPr>
            <p:ph type="sldNum" sz="quarter" idx="12"/>
          </p:nvPr>
        </p:nvSpPr>
        <p:spPr>
          <a:xfrm>
            <a:off x="10528664" y="6355080"/>
            <a:ext cx="828184" cy="365125"/>
          </a:xfrm>
        </p:spPr>
        <p:txBody>
          <a:bodyPr vert="horz" lIns="91440" tIns="45720" rIns="91440" bIns="45720" rtlCol="0" anchor="ctr">
            <a:normAutofit/>
          </a:bodyPr>
          <a:lstStyle/>
          <a:p>
            <a:pPr defTabSz="914400">
              <a:spcAft>
                <a:spcPts val="600"/>
              </a:spcAft>
              <a:defRPr/>
            </a:pPr>
            <a:fld id="{C839E621-CBEA-FC4C-905A-93C58F9E1BA6}" type="slidenum">
              <a:rPr lang="en-US">
                <a:solidFill>
                  <a:schemeClr val="tx1">
                    <a:alpha val="70000"/>
                  </a:schemeClr>
                </a:solidFill>
                <a:latin typeface="Calibri" panose="020F0502020204030204"/>
              </a:rPr>
              <a:pPr defTabSz="914400">
                <a:spcAft>
                  <a:spcPts val="600"/>
                </a:spcAft>
                <a:defRPr/>
              </a:pPr>
              <a:t>31</a:t>
            </a:fld>
            <a:endParaRPr lang="en-US">
              <a:solidFill>
                <a:schemeClr val="tx1">
                  <a:alpha val="70000"/>
                </a:schemeClr>
              </a:solidFill>
              <a:latin typeface="Calibri" panose="020F0502020204030204"/>
            </a:endParaRPr>
          </a:p>
        </p:txBody>
      </p:sp>
    </p:spTree>
    <p:extLst>
      <p:ext uri="{BB962C8B-B14F-4D97-AF65-F5344CB8AC3E}">
        <p14:creationId xmlns:p14="http://schemas.microsoft.com/office/powerpoint/2010/main" val="943468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a:extLst>
              <a:ext uri="{FF2B5EF4-FFF2-40B4-BE49-F238E27FC236}">
                <a16:creationId xmlns:a16="http://schemas.microsoft.com/office/drawing/2014/main" id="{3D544DF4-BFAE-8E45-ADD6-0F48C3D48F78}"/>
              </a:ext>
            </a:extLst>
          </p:cNvPr>
          <p:cNvPicPr>
            <a:picLocks noGrp="1" noChangeAspect="1"/>
          </p:cNvPicPr>
          <p:nvPr>
            <p:ph sz="half" idx="1"/>
          </p:nvPr>
        </p:nvPicPr>
        <p:blipFill>
          <a:blip r:embed="rId2"/>
          <a:stretch>
            <a:fillRect/>
          </a:stretch>
        </p:blipFill>
        <p:spPr>
          <a:xfrm>
            <a:off x="5499100" y="642938"/>
            <a:ext cx="6010275" cy="5572125"/>
          </a:xfrm>
          <a:prstGeom prst="rect">
            <a:avLst/>
          </a:prstGeom>
        </p:spPr>
      </p:pic>
      <p:sp>
        <p:nvSpPr>
          <p:cNvPr id="2" name="Title 1">
            <a:extLst>
              <a:ext uri="{FF2B5EF4-FFF2-40B4-BE49-F238E27FC236}">
                <a16:creationId xmlns:a16="http://schemas.microsoft.com/office/drawing/2014/main" id="{3BCB2C3D-508B-4248-8BF4-FCFEAA7257E6}"/>
              </a:ext>
            </a:extLst>
          </p:cNvPr>
          <p:cNvSpPr>
            <a:spLocks noGrp="1"/>
          </p:cNvSpPr>
          <p:nvPr>
            <p:ph type="title"/>
          </p:nvPr>
        </p:nvSpPr>
        <p:spPr>
          <a:xfrm>
            <a:off x="838200" y="811161"/>
            <a:ext cx="3335594" cy="5403370"/>
          </a:xfrm>
        </p:spPr>
        <p:txBody>
          <a:bodyPr vert="horz" lIns="91440" tIns="45720" rIns="91440" bIns="45720" rtlCol="0" anchor="ctr">
            <a:normAutofit/>
          </a:bodyPr>
          <a:lstStyle/>
          <a:p>
            <a:r>
              <a:rPr lang="en-US" b="1" kern="1200" dirty="0">
                <a:solidFill>
                  <a:srgbClr val="FFFFFF"/>
                </a:solidFill>
                <a:latin typeface="+mj-lt"/>
                <a:ea typeface="+mj-ea"/>
                <a:cs typeface="+mj-cs"/>
              </a:rPr>
              <a:t>Mersenne Twister</a:t>
            </a:r>
            <a:endParaRPr lang="en-US" kern="1200" dirty="0">
              <a:solidFill>
                <a:srgbClr val="FFFFFF"/>
              </a:solidFill>
              <a:latin typeface="+mj-lt"/>
              <a:ea typeface="+mj-ea"/>
              <a:cs typeface="+mj-cs"/>
            </a:endParaRPr>
          </a:p>
        </p:txBody>
      </p:sp>
      <p:sp>
        <p:nvSpPr>
          <p:cNvPr id="3" name="Date Placeholder 2">
            <a:extLst>
              <a:ext uri="{FF2B5EF4-FFF2-40B4-BE49-F238E27FC236}">
                <a16:creationId xmlns:a16="http://schemas.microsoft.com/office/drawing/2014/main" id="{8D15CE63-57E7-864A-9F40-8AC581EDF6B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pPr>
            <a:fld id="{C5FFCC65-C7BA-0741-803B-F09D8FA5B8C2}" type="datetime3">
              <a:rPr lang="en-US" sz="1100">
                <a:solidFill>
                  <a:prstClr val="white">
                    <a:alpha val="80000"/>
                  </a:prstClr>
                </a:solidFill>
              </a:rPr>
              <a:pPr defTabSz="914400">
                <a:spcAft>
                  <a:spcPts val="600"/>
                </a:spcAft>
              </a:pPr>
              <a:t>27 September 2022</a:t>
            </a:fld>
            <a:endParaRPr lang="en-US" sz="1100">
              <a:solidFill>
                <a:prstClr val="white">
                  <a:alpha val="80000"/>
                </a:prstClr>
              </a:solidFill>
            </a:endParaRPr>
          </a:p>
        </p:txBody>
      </p:sp>
      <p:sp>
        <p:nvSpPr>
          <p:cNvPr id="4" name="Footer Placeholder 3">
            <a:extLst>
              <a:ext uri="{FF2B5EF4-FFF2-40B4-BE49-F238E27FC236}">
                <a16:creationId xmlns:a16="http://schemas.microsoft.com/office/drawing/2014/main" id="{3B7C6936-5766-6944-BEDE-1FC84ABE1C35}"/>
              </a:ext>
            </a:extLst>
          </p:cNvPr>
          <p:cNvSpPr>
            <a:spLocks noGrp="1"/>
          </p:cNvSpPr>
          <p:nvPr>
            <p:ph type="ftr" sz="quarter" idx="11"/>
          </p:nvPr>
        </p:nvSpPr>
        <p:spPr>
          <a:xfrm>
            <a:off x="5459413" y="6199632"/>
            <a:ext cx="5365665" cy="365125"/>
          </a:xfrm>
        </p:spPr>
        <p:txBody>
          <a:bodyPr vert="horz" lIns="91440" tIns="45720" rIns="91440" bIns="45720" rtlCol="0" anchor="ctr">
            <a:normAutofit/>
          </a:bodyPr>
          <a:lstStyle/>
          <a:p>
            <a:pPr algn="r" defTabSz="914400">
              <a:spcAft>
                <a:spcPts val="600"/>
              </a:spcAft>
            </a:pPr>
            <a:r>
              <a:rPr lang="en-US" sz="1100" kern="1200">
                <a:solidFill>
                  <a:schemeClr val="tx1">
                    <a:alpha val="80000"/>
                  </a:schemeClr>
                </a:solidFill>
                <a:latin typeface="+mn-lt"/>
                <a:ea typeface="+mn-ea"/>
                <a:cs typeface="+mn-cs"/>
              </a:rPr>
              <a:t>© 2021 Darrell Long</a:t>
            </a:r>
          </a:p>
        </p:txBody>
      </p:sp>
      <p:sp>
        <p:nvSpPr>
          <p:cNvPr id="5" name="Slide Number Placeholder 4">
            <a:extLst>
              <a:ext uri="{FF2B5EF4-FFF2-40B4-BE49-F238E27FC236}">
                <a16:creationId xmlns:a16="http://schemas.microsoft.com/office/drawing/2014/main" id="{BFE5CB67-9C9C-CB44-8AFF-B8B7ED03843E}"/>
              </a:ext>
            </a:extLst>
          </p:cNvPr>
          <p:cNvSpPr>
            <a:spLocks noGrp="1"/>
          </p:cNvSpPr>
          <p:nvPr>
            <p:ph type="sldNum" sz="quarter" idx="12"/>
          </p:nvPr>
        </p:nvSpPr>
        <p:spPr>
          <a:xfrm>
            <a:off x="11000232" y="6108192"/>
            <a:ext cx="548640" cy="548640"/>
          </a:xfrm>
          <a:prstGeom prst="ellipse">
            <a:avLst/>
          </a:prstGeom>
          <a:solidFill>
            <a:srgbClr val="898989"/>
          </a:solidFill>
        </p:spPr>
        <p:txBody>
          <a:bodyPr vert="horz" lIns="91440" tIns="45720" rIns="91440" bIns="45720" rtlCol="0" anchor="ctr">
            <a:normAutofit/>
          </a:bodyPr>
          <a:lstStyle/>
          <a:p>
            <a:pPr algn="ctr" defTabSz="914400">
              <a:spcAft>
                <a:spcPts val="600"/>
              </a:spcAft>
            </a:pPr>
            <a:fld id="{C839E621-CBEA-FC4C-905A-93C58F9E1BA6}" type="slidenum">
              <a:rPr lang="en-US" sz="1500">
                <a:solidFill>
                  <a:srgbClr val="FFFFFF">
                    <a:alpha val="80000"/>
                  </a:srgbClr>
                </a:solidFill>
              </a:rPr>
              <a:pPr algn="ctr" defTabSz="914400">
                <a:spcAft>
                  <a:spcPts val="600"/>
                </a:spcAft>
              </a:pPr>
              <a:t>32</a:t>
            </a:fld>
            <a:endParaRPr lang="en-US" sz="1500">
              <a:solidFill>
                <a:srgbClr val="FFFFFF">
                  <a:alpha val="80000"/>
                </a:srgbClr>
              </a:solidFill>
            </a:endParaRPr>
          </a:p>
        </p:txBody>
      </p:sp>
    </p:spTree>
    <p:extLst>
      <p:ext uri="{BB962C8B-B14F-4D97-AF65-F5344CB8AC3E}">
        <p14:creationId xmlns:p14="http://schemas.microsoft.com/office/powerpoint/2010/main" val="2267625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DB97F-895C-DC4E-95C0-E62FFA554BFE}"/>
              </a:ext>
            </a:extLst>
          </p:cNvPr>
          <p:cNvSpPr>
            <a:spLocks noGrp="1"/>
          </p:cNvSpPr>
          <p:nvPr>
            <p:ph type="title"/>
          </p:nvPr>
        </p:nvSpPr>
        <p:spPr>
          <a:xfrm>
            <a:off x="833002" y="448253"/>
            <a:ext cx="10520702" cy="1325563"/>
          </a:xfrm>
        </p:spPr>
        <p:txBody>
          <a:bodyPr vert="horz" lIns="91440" tIns="45720" rIns="91440" bIns="45720" rtlCol="0" anchor="ctr">
            <a:normAutofit/>
          </a:bodyPr>
          <a:lstStyle/>
          <a:p>
            <a:r>
              <a:rPr lang="en-US" kern="1200">
                <a:solidFill>
                  <a:schemeClr val="tx1"/>
                </a:solidFill>
                <a:latin typeface="+mj-lt"/>
                <a:ea typeface="+mj-ea"/>
                <a:cs typeface="+mj-cs"/>
              </a:rPr>
              <a:t>Arithmetic Operators</a:t>
            </a:r>
          </a:p>
        </p:txBody>
      </p:sp>
      <p:graphicFrame>
        <p:nvGraphicFramePr>
          <p:cNvPr id="5" name="Content Placeholder 4">
            <a:extLst>
              <a:ext uri="{FF2B5EF4-FFF2-40B4-BE49-F238E27FC236}">
                <a16:creationId xmlns:a16="http://schemas.microsoft.com/office/drawing/2014/main" id="{FA7C89CA-AD58-094A-B7E8-1FDCC6ECA2EA}"/>
              </a:ext>
            </a:extLst>
          </p:cNvPr>
          <p:cNvGraphicFramePr>
            <a:graphicFrameLocks noGrp="1"/>
          </p:cNvGraphicFramePr>
          <p:nvPr>
            <p:ph sz="half" idx="1"/>
            <p:extLst>
              <p:ext uri="{D42A27DB-BD31-4B8C-83A1-F6EECF244321}">
                <p14:modId xmlns:p14="http://schemas.microsoft.com/office/powerpoint/2010/main" val="1473326747"/>
              </p:ext>
            </p:extLst>
          </p:nvPr>
        </p:nvGraphicFramePr>
        <p:xfrm>
          <a:off x="6489403" y="2239210"/>
          <a:ext cx="4792632" cy="3890350"/>
        </p:xfrm>
        <a:graphic>
          <a:graphicData uri="http://schemas.openxmlformats.org/drawingml/2006/table">
            <a:tbl>
              <a:tblPr firstRow="1" bandRow="1">
                <a:tableStyleId>{8799B23B-EC83-4686-B30A-512413B5E67A}</a:tableStyleId>
              </a:tblPr>
              <a:tblGrid>
                <a:gridCol w="937389">
                  <a:extLst>
                    <a:ext uri="{9D8B030D-6E8A-4147-A177-3AD203B41FA5}">
                      <a16:colId xmlns:a16="http://schemas.microsoft.com/office/drawing/2014/main" val="2536722525"/>
                    </a:ext>
                  </a:extLst>
                </a:gridCol>
                <a:gridCol w="3855243">
                  <a:extLst>
                    <a:ext uri="{9D8B030D-6E8A-4147-A177-3AD203B41FA5}">
                      <a16:colId xmlns:a16="http://schemas.microsoft.com/office/drawing/2014/main" val="1186584656"/>
                    </a:ext>
                  </a:extLst>
                </a:gridCol>
              </a:tblGrid>
              <a:tr h="704918">
                <a:tc>
                  <a:txBody>
                    <a:bodyPr/>
                    <a:lstStyle/>
                    <a:p>
                      <a:r>
                        <a:rPr lang="en-US" sz="3300" dirty="0">
                          <a:latin typeface="Courier" pitchFamily="2" charset="0"/>
                        </a:rPr>
                        <a:t>*</a:t>
                      </a:r>
                    </a:p>
                  </a:txBody>
                  <a:tcPr marL="165422" marR="165422" marT="82711" marB="82711"/>
                </a:tc>
                <a:tc>
                  <a:txBody>
                    <a:bodyPr/>
                    <a:lstStyle/>
                    <a:p>
                      <a:r>
                        <a:rPr lang="en-US" sz="3300"/>
                        <a:t>Multiplication</a:t>
                      </a:r>
                    </a:p>
                  </a:txBody>
                  <a:tcPr marL="165422" marR="165422" marT="82711" marB="82711"/>
                </a:tc>
                <a:extLst>
                  <a:ext uri="{0D108BD9-81ED-4DB2-BD59-A6C34878D82A}">
                    <a16:rowId xmlns:a16="http://schemas.microsoft.com/office/drawing/2014/main" val="3940396345"/>
                  </a:ext>
                </a:extLst>
              </a:tr>
              <a:tr h="704918">
                <a:tc>
                  <a:txBody>
                    <a:bodyPr/>
                    <a:lstStyle/>
                    <a:p>
                      <a:r>
                        <a:rPr lang="en-US" sz="3300" dirty="0">
                          <a:latin typeface="Courier" pitchFamily="2" charset="0"/>
                        </a:rPr>
                        <a:t>/</a:t>
                      </a:r>
                    </a:p>
                  </a:txBody>
                  <a:tcPr marL="165422" marR="165422" marT="82711" marB="82711"/>
                </a:tc>
                <a:tc>
                  <a:txBody>
                    <a:bodyPr/>
                    <a:lstStyle/>
                    <a:p>
                      <a:r>
                        <a:rPr lang="en-US" sz="3300"/>
                        <a:t>Division</a:t>
                      </a:r>
                    </a:p>
                  </a:txBody>
                  <a:tcPr marL="165422" marR="165422" marT="82711" marB="82711"/>
                </a:tc>
                <a:extLst>
                  <a:ext uri="{0D108BD9-81ED-4DB2-BD59-A6C34878D82A}">
                    <a16:rowId xmlns:a16="http://schemas.microsoft.com/office/drawing/2014/main" val="1565087644"/>
                  </a:ext>
                </a:extLst>
              </a:tr>
              <a:tr h="1070678">
                <a:tc>
                  <a:txBody>
                    <a:bodyPr/>
                    <a:lstStyle/>
                    <a:p>
                      <a:r>
                        <a:rPr lang="en-US" sz="3300" dirty="0">
                          <a:latin typeface="Courier" pitchFamily="2" charset="0"/>
                        </a:rPr>
                        <a:t>%</a:t>
                      </a:r>
                    </a:p>
                  </a:txBody>
                  <a:tcPr marL="165422" marR="165422" marT="82711" marB="82711"/>
                </a:tc>
                <a:tc>
                  <a:txBody>
                    <a:bodyPr/>
                    <a:lstStyle/>
                    <a:p>
                      <a:r>
                        <a:rPr lang="en-US" sz="3300" dirty="0"/>
                        <a:t>Modulo </a:t>
                      </a:r>
                      <a:r>
                        <a:rPr lang="en-US" sz="2400" dirty="0"/>
                        <a:t>(integers only)</a:t>
                      </a:r>
                    </a:p>
                  </a:txBody>
                  <a:tcPr marL="165422" marR="165422" marT="82711" marB="82711"/>
                </a:tc>
                <a:extLst>
                  <a:ext uri="{0D108BD9-81ED-4DB2-BD59-A6C34878D82A}">
                    <a16:rowId xmlns:a16="http://schemas.microsoft.com/office/drawing/2014/main" val="1677043348"/>
                  </a:ext>
                </a:extLst>
              </a:tr>
              <a:tr h="704918">
                <a:tc>
                  <a:txBody>
                    <a:bodyPr/>
                    <a:lstStyle/>
                    <a:p>
                      <a:r>
                        <a:rPr lang="en-US" sz="3300" dirty="0">
                          <a:latin typeface="Courier" pitchFamily="2" charset="0"/>
                        </a:rPr>
                        <a:t>+</a:t>
                      </a:r>
                    </a:p>
                  </a:txBody>
                  <a:tcPr marL="165422" marR="165422" marT="82711" marB="82711"/>
                </a:tc>
                <a:tc>
                  <a:txBody>
                    <a:bodyPr/>
                    <a:lstStyle/>
                    <a:p>
                      <a:r>
                        <a:rPr lang="en-US" sz="3300"/>
                        <a:t>Addition</a:t>
                      </a:r>
                    </a:p>
                  </a:txBody>
                  <a:tcPr marL="165422" marR="165422" marT="82711" marB="82711"/>
                </a:tc>
                <a:extLst>
                  <a:ext uri="{0D108BD9-81ED-4DB2-BD59-A6C34878D82A}">
                    <a16:rowId xmlns:a16="http://schemas.microsoft.com/office/drawing/2014/main" val="1830468585"/>
                  </a:ext>
                </a:extLst>
              </a:tr>
              <a:tr h="704918">
                <a:tc>
                  <a:txBody>
                    <a:bodyPr/>
                    <a:lstStyle/>
                    <a:p>
                      <a:r>
                        <a:rPr lang="en-US" sz="3300" dirty="0">
                          <a:latin typeface="Courier" pitchFamily="2" charset="0"/>
                        </a:rPr>
                        <a:t>-</a:t>
                      </a:r>
                    </a:p>
                  </a:txBody>
                  <a:tcPr marL="165422" marR="165422" marT="82711" marB="82711"/>
                </a:tc>
                <a:tc>
                  <a:txBody>
                    <a:bodyPr/>
                    <a:lstStyle/>
                    <a:p>
                      <a:r>
                        <a:rPr lang="en-US" sz="3300" dirty="0"/>
                        <a:t>Subtraction</a:t>
                      </a:r>
                    </a:p>
                  </a:txBody>
                  <a:tcPr marL="165422" marR="165422" marT="82711" marB="82711"/>
                </a:tc>
                <a:extLst>
                  <a:ext uri="{0D108BD9-81ED-4DB2-BD59-A6C34878D82A}">
                    <a16:rowId xmlns:a16="http://schemas.microsoft.com/office/drawing/2014/main" val="1049480000"/>
                  </a:ext>
                </a:extLst>
              </a:tr>
            </a:tbl>
          </a:graphicData>
        </a:graphic>
      </p:graphicFrame>
      <p:sp>
        <p:nvSpPr>
          <p:cNvPr id="7" name="Content Placeholder 6">
            <a:extLst>
              <a:ext uri="{FF2B5EF4-FFF2-40B4-BE49-F238E27FC236}">
                <a16:creationId xmlns:a16="http://schemas.microsoft.com/office/drawing/2014/main" id="{78F483D0-86C5-344E-B48E-887550B389BC}"/>
              </a:ext>
            </a:extLst>
          </p:cNvPr>
          <p:cNvSpPr>
            <a:spLocks noGrp="1"/>
          </p:cNvSpPr>
          <p:nvPr>
            <p:ph sz="half" idx="2"/>
          </p:nvPr>
        </p:nvSpPr>
        <p:spPr>
          <a:xfrm>
            <a:off x="838200" y="2191807"/>
            <a:ext cx="4936067" cy="3985155"/>
          </a:xfrm>
        </p:spPr>
        <p:txBody>
          <a:bodyPr vert="horz" lIns="91440" tIns="45720" rIns="91440" bIns="45720" rtlCol="0">
            <a:normAutofit/>
          </a:bodyPr>
          <a:lstStyle/>
          <a:p>
            <a:r>
              <a:rPr lang="en-US" sz="2000" dirty="0"/>
              <a:t>These operators follow the precedence and associativity rules that you learned in high school algebra.</a:t>
            </a:r>
          </a:p>
          <a:p>
            <a:endParaRPr lang="en-US" sz="2000" dirty="0"/>
          </a:p>
          <a:p>
            <a:r>
              <a:rPr lang="en-US" sz="2000" dirty="0"/>
              <a:t>Modulo is the remainder when you divide two integers:</a:t>
            </a:r>
          </a:p>
          <a:p>
            <a:pPr lvl="1"/>
            <a:r>
              <a:rPr lang="en-US" sz="2000" dirty="0"/>
              <a:t>In </a:t>
            </a:r>
            <a:r>
              <a:rPr lang="en-US" sz="2000" i="1" dirty="0"/>
              <a:t>number theory</a:t>
            </a:r>
            <a:r>
              <a:rPr lang="en-US" sz="2000" dirty="0"/>
              <a:t>, mod is always non-negative.</a:t>
            </a:r>
          </a:p>
          <a:p>
            <a:pPr lvl="1"/>
            <a:r>
              <a:rPr lang="en-US" sz="2000" dirty="0"/>
              <a:t>For negative integers the sign resulting from % depends on the </a:t>
            </a:r>
            <a:r>
              <a:rPr lang="en-US" sz="2000" b="1" dirty="0"/>
              <a:t>C</a:t>
            </a:r>
            <a:r>
              <a:rPr lang="en-US" sz="2000" dirty="0"/>
              <a:t> compiler (the sign is the same as the dividend).</a:t>
            </a:r>
          </a:p>
        </p:txBody>
      </p:sp>
      <p:sp>
        <p:nvSpPr>
          <p:cNvPr id="6" name="Date Placeholder 5">
            <a:extLst>
              <a:ext uri="{FF2B5EF4-FFF2-40B4-BE49-F238E27FC236}">
                <a16:creationId xmlns:a16="http://schemas.microsoft.com/office/drawing/2014/main" id="{2E7A31B9-B826-AD41-A040-BC0419F63D3F}"/>
              </a:ext>
            </a:extLst>
          </p:cNvPr>
          <p:cNvSpPr>
            <a:spLocks noGrp="1"/>
          </p:cNvSpPr>
          <p:nvPr>
            <p:ph type="dt" sz="half" idx="10"/>
          </p:nvPr>
        </p:nvSpPr>
        <p:spPr/>
        <p:txBody>
          <a:bodyPr/>
          <a:lstStyle/>
          <a:p>
            <a:fld id="{F5999B36-BDA2-9445-8287-56D0689EF53B}" type="datetime3">
              <a:rPr lang="en-US" smtClean="0"/>
              <a:t>27 September 2022</a:t>
            </a:fld>
            <a:endParaRPr lang="en-US"/>
          </a:p>
        </p:txBody>
      </p:sp>
      <p:sp>
        <p:nvSpPr>
          <p:cNvPr id="3" name="Footer Placeholder 2">
            <a:extLst>
              <a:ext uri="{FF2B5EF4-FFF2-40B4-BE49-F238E27FC236}">
                <a16:creationId xmlns:a16="http://schemas.microsoft.com/office/drawing/2014/main" id="{C8EC5237-5E64-2049-BAB3-2BC370D56248}"/>
              </a:ext>
            </a:extLst>
          </p:cNvPr>
          <p:cNvSpPr>
            <a:spLocks noGrp="1"/>
          </p:cNvSpPr>
          <p:nvPr>
            <p:ph type="ftr" sz="quarter" idx="11"/>
          </p:nvPr>
        </p:nvSpPr>
        <p:spPr/>
        <p:txBody>
          <a:bodyPr/>
          <a:lstStyle/>
          <a:p>
            <a:r>
              <a:rPr lang="en-US"/>
              <a:t>© 2021 Darrell Long</a:t>
            </a:r>
          </a:p>
        </p:txBody>
      </p:sp>
      <p:sp>
        <p:nvSpPr>
          <p:cNvPr id="4" name="Slide Number Placeholder 3">
            <a:extLst>
              <a:ext uri="{FF2B5EF4-FFF2-40B4-BE49-F238E27FC236}">
                <a16:creationId xmlns:a16="http://schemas.microsoft.com/office/drawing/2014/main" id="{384CB3F7-C605-EC40-BEBE-11D0061E6966}"/>
              </a:ext>
            </a:extLst>
          </p:cNvPr>
          <p:cNvSpPr>
            <a:spLocks noGrp="1"/>
          </p:cNvSpPr>
          <p:nvPr>
            <p:ph type="sldNum" sz="quarter" idx="12"/>
          </p:nvPr>
        </p:nvSpPr>
        <p:spPr/>
        <p:txBody>
          <a:bodyPr/>
          <a:lstStyle/>
          <a:p>
            <a:fld id="{C839E621-CBEA-FC4C-905A-93C58F9E1BA6}" type="slidenum">
              <a:rPr lang="en-US" smtClean="0"/>
              <a:t>33</a:t>
            </a:fld>
            <a:endParaRPr lang="en-US"/>
          </a:p>
        </p:txBody>
      </p:sp>
    </p:spTree>
    <p:extLst>
      <p:ext uri="{BB962C8B-B14F-4D97-AF65-F5344CB8AC3E}">
        <p14:creationId xmlns:p14="http://schemas.microsoft.com/office/powerpoint/2010/main" val="3836013034"/>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48BC98-EEF9-FE40-B1A9-C4D7D8BCCABD}"/>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a:solidFill>
                  <a:srgbClr val="FFFFFF"/>
                </a:solidFill>
              </a:rPr>
              <a:t>Type Promotion</a:t>
            </a:r>
          </a:p>
        </p:txBody>
      </p:sp>
      <p:pic>
        <p:nvPicPr>
          <p:cNvPr id="12" name="Content Placeholder 11" descr="A screen shot of a computer&#10;&#10;Description automatically generated">
            <a:extLst>
              <a:ext uri="{FF2B5EF4-FFF2-40B4-BE49-F238E27FC236}">
                <a16:creationId xmlns:a16="http://schemas.microsoft.com/office/drawing/2014/main" id="{2E47B273-FD6C-FA47-9AD2-A07E484024E0}"/>
              </a:ext>
            </a:extLst>
          </p:cNvPr>
          <p:cNvPicPr>
            <a:picLocks noGrp="1" noChangeAspect="1"/>
          </p:cNvPicPr>
          <p:nvPr>
            <p:ph sz="half" idx="2"/>
          </p:nvPr>
        </p:nvPicPr>
        <p:blipFill rotWithShape="1">
          <a:blip r:embed="rId2"/>
          <a:srcRect r="1" b="17459"/>
          <a:stretch/>
        </p:blipFill>
        <p:spPr>
          <a:xfrm>
            <a:off x="327547" y="321733"/>
            <a:ext cx="7058306" cy="4107392"/>
          </a:xfrm>
          <a:prstGeom prst="rect">
            <a:avLst/>
          </a:prstGeom>
        </p:spPr>
      </p:pic>
      <p:sp>
        <p:nvSpPr>
          <p:cNvPr id="4" name="Footer Placeholder 3">
            <a:extLst>
              <a:ext uri="{FF2B5EF4-FFF2-40B4-BE49-F238E27FC236}">
                <a16:creationId xmlns:a16="http://schemas.microsoft.com/office/drawing/2014/main" id="{DA9A23F4-EF16-FD4F-AA71-B0F8FF89CAFB}"/>
              </a:ext>
            </a:extLst>
          </p:cNvPr>
          <p:cNvSpPr>
            <a:spLocks noGrp="1"/>
          </p:cNvSpPr>
          <p:nvPr>
            <p:ph type="ftr" sz="quarter" idx="11"/>
          </p:nvPr>
        </p:nvSpPr>
        <p:spPr>
          <a:xfrm>
            <a:off x="524256" y="6535157"/>
            <a:ext cx="6594189" cy="274320"/>
          </a:xfrm>
        </p:spPr>
        <p:txBody>
          <a:bodyPr vert="horz" lIns="91440" tIns="45720" rIns="91440" bIns="45720" rtlCol="0" anchor="ctr">
            <a:normAutofit/>
          </a:bodyPr>
          <a:lstStyle/>
          <a:p>
            <a:pPr algn="r" defTabSz="914400">
              <a:spcAft>
                <a:spcPts val="600"/>
              </a:spcAft>
              <a:defRPr/>
            </a:pPr>
            <a:r>
              <a:rPr lang="en-US" sz="1050" kern="1200">
                <a:solidFill>
                  <a:schemeClr val="tx1">
                    <a:lumMod val="50000"/>
                    <a:lumOff val="50000"/>
                  </a:schemeClr>
                </a:solidFill>
                <a:latin typeface="Calibri" panose="020F0502020204030204"/>
                <a:ea typeface="+mn-ea"/>
                <a:cs typeface="+mn-cs"/>
              </a:rPr>
              <a:t>© 2021 Darrell Long</a:t>
            </a:r>
          </a:p>
        </p:txBody>
      </p:sp>
      <p:sp>
        <p:nvSpPr>
          <p:cNvPr id="19" name="Rectangle 18">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2F322C3-D038-BE4F-96D1-315AAE07F52A}"/>
              </a:ext>
            </a:extLst>
          </p:cNvPr>
          <p:cNvSpPr>
            <a:spLocks noGrp="1"/>
          </p:cNvSpPr>
          <p:nvPr>
            <p:ph sz="half" idx="1"/>
          </p:nvPr>
        </p:nvSpPr>
        <p:spPr>
          <a:xfrm>
            <a:off x="8029319" y="917725"/>
            <a:ext cx="3424739" cy="4852362"/>
          </a:xfrm>
        </p:spPr>
        <p:txBody>
          <a:bodyPr vert="horz" lIns="91440" tIns="45720" rIns="91440" bIns="45720" rtlCol="0" anchor="ctr">
            <a:normAutofit/>
          </a:bodyPr>
          <a:lstStyle/>
          <a:p>
            <a:r>
              <a:rPr lang="en-US" sz="1900" dirty="0">
                <a:solidFill>
                  <a:srgbClr val="FFFFFF"/>
                </a:solidFill>
              </a:rPr>
              <a:t>When you have an expression of mixed types, then C will promote the </a:t>
            </a:r>
            <a:r>
              <a:rPr lang="en-US" sz="1900" i="1" dirty="0">
                <a:solidFill>
                  <a:srgbClr val="FFFFFF"/>
                </a:solidFill>
              </a:rPr>
              <a:t>lower</a:t>
            </a:r>
            <a:r>
              <a:rPr lang="en-US" sz="1900" dirty="0">
                <a:solidFill>
                  <a:srgbClr val="FFFFFF"/>
                </a:solidFill>
              </a:rPr>
              <a:t> type to a </a:t>
            </a:r>
            <a:r>
              <a:rPr lang="en-US" sz="1900" i="1" dirty="0">
                <a:solidFill>
                  <a:srgbClr val="FFFFFF"/>
                </a:solidFill>
              </a:rPr>
              <a:t>higher</a:t>
            </a:r>
            <a:r>
              <a:rPr lang="en-US" sz="1900" dirty="0">
                <a:solidFill>
                  <a:srgbClr val="FFFFFF"/>
                </a:solidFill>
              </a:rPr>
              <a:t> type.</a:t>
            </a:r>
          </a:p>
          <a:p>
            <a:pPr lvl="1"/>
            <a:r>
              <a:rPr lang="en-US" sz="1900" dirty="0">
                <a:solidFill>
                  <a:srgbClr val="FFFFFF"/>
                </a:solidFill>
              </a:rPr>
              <a:t>Lower means that values of that type are a </a:t>
            </a:r>
            <a:r>
              <a:rPr lang="en-US" sz="1900" i="1" dirty="0">
                <a:solidFill>
                  <a:srgbClr val="FFFFFF"/>
                </a:solidFill>
              </a:rPr>
              <a:t>subset</a:t>
            </a:r>
            <a:r>
              <a:rPr lang="en-US" sz="1900" dirty="0">
                <a:solidFill>
                  <a:srgbClr val="FFFFFF"/>
                </a:solidFill>
              </a:rPr>
              <a:t> of the values that can be held by the higher type.</a:t>
            </a:r>
          </a:p>
          <a:p>
            <a:pPr lvl="1"/>
            <a:r>
              <a:rPr lang="en-US" sz="1900" dirty="0">
                <a:solidFill>
                  <a:srgbClr val="FFFFFF"/>
                </a:solidFill>
              </a:rPr>
              <a:t>Smaller integers are promoted to bigger integers.</a:t>
            </a:r>
          </a:p>
          <a:p>
            <a:pPr lvl="1"/>
            <a:r>
              <a:rPr lang="en-US" sz="1900" dirty="0">
                <a:solidFill>
                  <a:srgbClr val="FFFFFF"/>
                </a:solidFill>
              </a:rPr>
              <a:t>Integers are promoted to floating point types.</a:t>
            </a:r>
          </a:p>
          <a:p>
            <a:pPr lvl="1"/>
            <a:r>
              <a:rPr lang="en-US" sz="1900" dirty="0">
                <a:solidFill>
                  <a:srgbClr val="FFFFFF"/>
                </a:solidFill>
              </a:rPr>
              <a:t>Smaller floating point types are promoted to larger floating point types.</a:t>
            </a:r>
          </a:p>
        </p:txBody>
      </p:sp>
      <p:sp>
        <p:nvSpPr>
          <p:cNvPr id="6" name="Date Placeholder 5">
            <a:extLst>
              <a:ext uri="{FF2B5EF4-FFF2-40B4-BE49-F238E27FC236}">
                <a16:creationId xmlns:a16="http://schemas.microsoft.com/office/drawing/2014/main" id="{EA170610-55E6-9646-8CA8-31D092B3D88E}"/>
              </a:ext>
            </a:extLst>
          </p:cNvPr>
          <p:cNvSpPr>
            <a:spLocks noGrp="1"/>
          </p:cNvSpPr>
          <p:nvPr>
            <p:ph type="dt" sz="half" idx="10"/>
          </p:nvPr>
        </p:nvSpPr>
        <p:spPr>
          <a:xfrm>
            <a:off x="8029319" y="6535157"/>
            <a:ext cx="2154143" cy="274320"/>
          </a:xfrm>
        </p:spPr>
        <p:txBody>
          <a:bodyPr vert="horz" lIns="91440" tIns="45720" rIns="91440" bIns="45720" rtlCol="0" anchor="ctr">
            <a:normAutofit/>
          </a:bodyPr>
          <a:lstStyle/>
          <a:p>
            <a:pPr defTabSz="914400">
              <a:spcAft>
                <a:spcPts val="600"/>
              </a:spcAft>
              <a:defRPr/>
            </a:pPr>
            <a:fld id="{84B54BDF-EA63-BE42-85A2-77EB606D6555}" type="datetime3">
              <a:rPr lang="en-US" sz="1050">
                <a:solidFill>
                  <a:schemeClr val="tx1">
                    <a:lumMod val="50000"/>
                    <a:lumOff val="50000"/>
                  </a:schemeClr>
                </a:solidFill>
                <a:latin typeface="Calibri" panose="020F0502020204030204"/>
              </a:rPr>
              <a:pPr defTabSz="914400">
                <a:spcAft>
                  <a:spcPts val="600"/>
                </a:spcAft>
                <a:defRPr/>
              </a:pPr>
              <a:t>27 September 2022</a:t>
            </a:fld>
            <a:endParaRPr lang="en-US" sz="1050">
              <a:solidFill>
                <a:schemeClr val="tx1">
                  <a:lumMod val="50000"/>
                  <a:lumOff val="50000"/>
                </a:schemeClr>
              </a:solidFill>
              <a:latin typeface="Calibri" panose="020F0502020204030204"/>
            </a:endParaRPr>
          </a:p>
        </p:txBody>
      </p:sp>
      <p:sp>
        <p:nvSpPr>
          <p:cNvPr id="5" name="Slide Number Placeholder 4">
            <a:extLst>
              <a:ext uri="{FF2B5EF4-FFF2-40B4-BE49-F238E27FC236}">
                <a16:creationId xmlns:a16="http://schemas.microsoft.com/office/drawing/2014/main" id="{619730FE-C1E0-9E42-9611-A6337D0C4693}"/>
              </a:ext>
            </a:extLst>
          </p:cNvPr>
          <p:cNvSpPr>
            <a:spLocks noGrp="1"/>
          </p:cNvSpPr>
          <p:nvPr>
            <p:ph type="sldNum" sz="quarter" idx="12"/>
          </p:nvPr>
        </p:nvSpPr>
        <p:spPr>
          <a:xfrm>
            <a:off x="10480391" y="6535157"/>
            <a:ext cx="973667" cy="274320"/>
          </a:xfrm>
        </p:spPr>
        <p:txBody>
          <a:bodyPr vert="horz" lIns="91440" tIns="45720" rIns="91440" bIns="45720" rtlCol="0" anchor="ctr">
            <a:normAutofit/>
          </a:bodyPr>
          <a:lstStyle/>
          <a:p>
            <a:pPr defTabSz="914400">
              <a:spcAft>
                <a:spcPts val="600"/>
              </a:spcAft>
              <a:defRPr/>
            </a:pPr>
            <a:fld id="{C839E621-CBEA-FC4C-905A-93C58F9E1BA6}" type="slidenum">
              <a:rPr lang="en-US" sz="1050">
                <a:solidFill>
                  <a:schemeClr val="tx1">
                    <a:lumMod val="50000"/>
                    <a:lumOff val="50000"/>
                  </a:schemeClr>
                </a:solidFill>
                <a:latin typeface="Calibri" panose="020F0502020204030204"/>
              </a:rPr>
              <a:pPr defTabSz="914400">
                <a:spcAft>
                  <a:spcPts val="600"/>
                </a:spcAft>
                <a:defRPr/>
              </a:pPr>
              <a:t>34</a:t>
            </a:fld>
            <a:endParaRPr lang="en-US" sz="105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3312797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6" name="Freeform: Shape 1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FAA4264-2E1E-E84B-BC49-5015B9E3961B}"/>
              </a:ext>
            </a:extLst>
          </p:cNvPr>
          <p:cNvSpPr>
            <a:spLocks noGrp="1"/>
          </p:cNvSpPr>
          <p:nvPr>
            <p:ph type="title"/>
          </p:nvPr>
        </p:nvSpPr>
        <p:spPr>
          <a:xfrm>
            <a:off x="765051" y="662400"/>
            <a:ext cx="3384000" cy="1492132"/>
          </a:xfrm>
        </p:spPr>
        <p:txBody>
          <a:bodyPr vert="horz" lIns="91440" tIns="45720" rIns="91440" bIns="45720" rtlCol="0" anchor="t">
            <a:normAutofit/>
          </a:bodyPr>
          <a:lstStyle/>
          <a:p>
            <a:r>
              <a:rPr lang="en-US" kern="1200">
                <a:solidFill>
                  <a:schemeClr val="bg1"/>
                </a:solidFill>
                <a:latin typeface="+mj-lt"/>
                <a:ea typeface="+mj-ea"/>
                <a:cs typeface="+mj-cs"/>
              </a:rPr>
              <a:t>Operator Precedence</a:t>
            </a:r>
          </a:p>
        </p:txBody>
      </p:sp>
      <p:sp>
        <p:nvSpPr>
          <p:cNvPr id="4" name="Content Placeholder 3">
            <a:extLst>
              <a:ext uri="{FF2B5EF4-FFF2-40B4-BE49-F238E27FC236}">
                <a16:creationId xmlns:a16="http://schemas.microsoft.com/office/drawing/2014/main" id="{000BB985-9DF2-E141-A42E-132B227064EE}"/>
              </a:ext>
            </a:extLst>
          </p:cNvPr>
          <p:cNvSpPr>
            <a:spLocks noGrp="1"/>
          </p:cNvSpPr>
          <p:nvPr>
            <p:ph sz="half" idx="2"/>
          </p:nvPr>
        </p:nvSpPr>
        <p:spPr>
          <a:xfrm>
            <a:off x="765051" y="2286000"/>
            <a:ext cx="3384000" cy="3844800"/>
          </a:xfrm>
        </p:spPr>
        <p:txBody>
          <a:bodyPr vert="horz" lIns="91440" tIns="45720" rIns="91440" bIns="45720" rtlCol="0">
            <a:normAutofit/>
          </a:bodyPr>
          <a:lstStyle/>
          <a:p>
            <a:r>
              <a:rPr lang="en-US" sz="2000">
                <a:solidFill>
                  <a:schemeClr val="bg1">
                    <a:alpha val="60000"/>
                  </a:schemeClr>
                </a:solidFill>
              </a:rPr>
              <a:t>Operators fall into equivalence classes: for example multiplicative, additive, logical, Boolean, and bit-wise operators.</a:t>
            </a:r>
          </a:p>
          <a:p>
            <a:pPr lvl="1"/>
            <a:r>
              <a:rPr lang="en-US" sz="2000">
                <a:solidFill>
                  <a:schemeClr val="bg1">
                    <a:alpha val="60000"/>
                  </a:schemeClr>
                </a:solidFill>
              </a:rPr>
              <a:t>There are more operators than are shown in this table.</a:t>
            </a:r>
          </a:p>
          <a:p>
            <a:r>
              <a:rPr lang="en-US" sz="2000">
                <a:solidFill>
                  <a:schemeClr val="bg1">
                    <a:alpha val="60000"/>
                  </a:schemeClr>
                </a:solidFill>
              </a:rPr>
              <a:t>If you are unsure of precedence or associativity then use () to make your expression unambiguous.</a:t>
            </a:r>
          </a:p>
        </p:txBody>
      </p:sp>
      <p:sp>
        <p:nvSpPr>
          <p:cNvPr id="7" name="Date Placeholder 6">
            <a:extLst>
              <a:ext uri="{FF2B5EF4-FFF2-40B4-BE49-F238E27FC236}">
                <a16:creationId xmlns:a16="http://schemas.microsoft.com/office/drawing/2014/main" id="{31798D68-790E-9045-86BF-5D396CAF1880}"/>
              </a:ext>
            </a:extLst>
          </p:cNvPr>
          <p:cNvSpPr>
            <a:spLocks noGrp="1"/>
          </p:cNvSpPr>
          <p:nvPr>
            <p:ph type="dt" sz="half" idx="10"/>
          </p:nvPr>
        </p:nvSpPr>
        <p:spPr>
          <a:xfrm>
            <a:off x="766762" y="6375679"/>
            <a:ext cx="2624400" cy="348462"/>
          </a:xfrm>
        </p:spPr>
        <p:txBody>
          <a:bodyPr vert="horz" lIns="91440" tIns="45720" rIns="91440" bIns="45720" rtlCol="0" anchor="ctr">
            <a:normAutofit/>
          </a:bodyPr>
          <a:lstStyle/>
          <a:p>
            <a:pPr defTabSz="914400">
              <a:spcAft>
                <a:spcPts val="600"/>
              </a:spcAft>
            </a:pPr>
            <a:fld id="{8F589D51-7BBB-8B40-BB20-BC44E6E184DA}" type="datetime3">
              <a:rPr lang="en-US">
                <a:solidFill>
                  <a:schemeClr val="bg1">
                    <a:alpha val="60000"/>
                  </a:schemeClr>
                </a:solidFill>
              </a:rPr>
              <a:pPr defTabSz="914400">
                <a:spcAft>
                  <a:spcPts val="600"/>
                </a:spcAft>
              </a:pPr>
              <a:t>27 September 2022</a:t>
            </a:fld>
            <a:endParaRPr lang="en-US">
              <a:solidFill>
                <a:schemeClr val="bg1">
                  <a:alpha val="60000"/>
                </a:schemeClr>
              </a:solidFill>
            </a:endParaRPr>
          </a:p>
        </p:txBody>
      </p:sp>
      <p:sp>
        <p:nvSpPr>
          <p:cNvPr id="3" name="Footer Placeholder 2">
            <a:extLst>
              <a:ext uri="{FF2B5EF4-FFF2-40B4-BE49-F238E27FC236}">
                <a16:creationId xmlns:a16="http://schemas.microsoft.com/office/drawing/2014/main" id="{064CE772-D864-874B-824E-6B5B7C35CA9D}"/>
              </a:ext>
            </a:extLst>
          </p:cNvPr>
          <p:cNvSpPr>
            <a:spLocks noGrp="1"/>
          </p:cNvSpPr>
          <p:nvPr>
            <p:ph type="ftr" sz="quarter" idx="11"/>
          </p:nvPr>
        </p:nvSpPr>
        <p:spPr>
          <a:xfrm>
            <a:off x="5315803" y="6375679"/>
            <a:ext cx="4450156" cy="345796"/>
          </a:xfrm>
        </p:spPr>
        <p:txBody>
          <a:bodyPr vert="horz" lIns="91440" tIns="45720" rIns="91440" bIns="45720" rtlCol="0" anchor="ctr">
            <a:normAutofit/>
          </a:bodyPr>
          <a:lstStyle/>
          <a:p>
            <a:pPr algn="l" defTabSz="914400">
              <a:spcAft>
                <a:spcPts val="600"/>
              </a:spcAft>
            </a:pPr>
            <a:r>
              <a:rPr lang="en-US" kern="1200">
                <a:solidFill>
                  <a:schemeClr val="tx1">
                    <a:alpha val="60000"/>
                  </a:schemeClr>
                </a:solidFill>
                <a:latin typeface="+mn-lt"/>
                <a:ea typeface="+mn-ea"/>
                <a:cs typeface="+mn-cs"/>
              </a:rPr>
              <a:t>© 2021 Darrell Long</a:t>
            </a:r>
          </a:p>
        </p:txBody>
      </p:sp>
      <p:sp>
        <p:nvSpPr>
          <p:cNvPr id="6" name="Slide Number Placeholder 5">
            <a:extLst>
              <a:ext uri="{FF2B5EF4-FFF2-40B4-BE49-F238E27FC236}">
                <a16:creationId xmlns:a16="http://schemas.microsoft.com/office/drawing/2014/main" id="{44C40F19-CFA5-4A40-8569-274ECD9180DB}"/>
              </a:ext>
            </a:extLst>
          </p:cNvPr>
          <p:cNvSpPr>
            <a:spLocks noGrp="1"/>
          </p:cNvSpPr>
          <p:nvPr>
            <p:ph type="sldNum" sz="quarter" idx="12"/>
          </p:nvPr>
        </p:nvSpPr>
        <p:spPr>
          <a:xfrm>
            <a:off x="10365474" y="6375679"/>
            <a:ext cx="1059763" cy="345796"/>
          </a:xfrm>
        </p:spPr>
        <p:txBody>
          <a:bodyPr vert="horz" lIns="91440" tIns="45720" rIns="91440" bIns="45720" rtlCol="0" anchor="ctr">
            <a:normAutofit/>
          </a:bodyPr>
          <a:lstStyle/>
          <a:p>
            <a:pPr defTabSz="914400">
              <a:spcAft>
                <a:spcPts val="600"/>
              </a:spcAft>
            </a:pPr>
            <a:fld id="{C839E621-CBEA-FC4C-905A-93C58F9E1BA6}" type="slidenum">
              <a:rPr lang="en-US">
                <a:solidFill>
                  <a:schemeClr val="tx1">
                    <a:alpha val="60000"/>
                  </a:schemeClr>
                </a:solidFill>
              </a:rPr>
              <a:pPr defTabSz="914400">
                <a:spcAft>
                  <a:spcPts val="600"/>
                </a:spcAft>
              </a:pPr>
              <a:t>35</a:t>
            </a:fld>
            <a:endParaRPr lang="en-US">
              <a:solidFill>
                <a:schemeClr val="tx1">
                  <a:alpha val="60000"/>
                </a:schemeClr>
              </a:solidFill>
            </a:endParaRPr>
          </a:p>
        </p:txBody>
      </p:sp>
      <p:graphicFrame>
        <p:nvGraphicFramePr>
          <p:cNvPr id="5" name="Content Placeholder 4">
            <a:extLst>
              <a:ext uri="{FF2B5EF4-FFF2-40B4-BE49-F238E27FC236}">
                <a16:creationId xmlns:a16="http://schemas.microsoft.com/office/drawing/2014/main" id="{3993F88C-7468-FD4E-BF3B-83A0E2C35BC9}"/>
              </a:ext>
            </a:extLst>
          </p:cNvPr>
          <p:cNvGraphicFramePr>
            <a:graphicFrameLocks noGrp="1"/>
          </p:cNvGraphicFramePr>
          <p:nvPr>
            <p:ph sz="half" idx="1"/>
            <p:extLst>
              <p:ext uri="{D42A27DB-BD31-4B8C-83A1-F6EECF244321}">
                <p14:modId xmlns:p14="http://schemas.microsoft.com/office/powerpoint/2010/main" val="1297719128"/>
              </p:ext>
            </p:extLst>
          </p:nvPr>
        </p:nvGraphicFramePr>
        <p:xfrm>
          <a:off x="5474675" y="643469"/>
          <a:ext cx="5886942" cy="5571070"/>
        </p:xfrm>
        <a:graphic>
          <a:graphicData uri="http://schemas.openxmlformats.org/drawingml/2006/table">
            <a:tbl>
              <a:tblPr firstRow="1" bandRow="1">
                <a:noFill/>
                <a:tableStyleId>{5C22544A-7EE6-4342-B048-85BDC9FD1C3A}</a:tableStyleId>
              </a:tblPr>
              <a:tblGrid>
                <a:gridCol w="3145406">
                  <a:extLst>
                    <a:ext uri="{9D8B030D-6E8A-4147-A177-3AD203B41FA5}">
                      <a16:colId xmlns:a16="http://schemas.microsoft.com/office/drawing/2014/main" val="1526806570"/>
                    </a:ext>
                  </a:extLst>
                </a:gridCol>
                <a:gridCol w="2741536">
                  <a:extLst>
                    <a:ext uri="{9D8B030D-6E8A-4147-A177-3AD203B41FA5}">
                      <a16:colId xmlns:a16="http://schemas.microsoft.com/office/drawing/2014/main" val="3408348407"/>
                    </a:ext>
                  </a:extLst>
                </a:gridCol>
              </a:tblGrid>
              <a:tr h="423067">
                <a:tc>
                  <a:txBody>
                    <a:bodyPr/>
                    <a:lstStyle/>
                    <a:p>
                      <a:r>
                        <a:rPr lang="en-US" sz="1200" b="1">
                          <a:solidFill>
                            <a:srgbClr val="FFFFFF"/>
                          </a:solidFill>
                        </a:rPr>
                        <a:t>Operators</a:t>
                      </a:r>
                    </a:p>
                  </a:txBody>
                  <a:tcPr marL="169812" marR="101887" marT="101887" marB="101887">
                    <a:lnL w="12700" cmpd="sng">
                      <a:noFill/>
                      <a:prstDash val="solid"/>
                    </a:lnL>
                    <a:lnR w="38100" cap="flat" cmpd="sng" algn="ctr">
                      <a:solidFill>
                        <a:srgbClr val="FFFFFF"/>
                      </a:solidFill>
                      <a:prstDash val="solid"/>
                    </a:lnR>
                    <a:lnT w="12700" cmpd="sng">
                      <a:noFill/>
                      <a:prstDash val="solid"/>
                    </a:lnT>
                    <a:lnB w="38100" cap="flat" cmpd="sng" algn="ctr">
                      <a:solidFill>
                        <a:srgbClr val="FFFFFF"/>
                      </a:solidFill>
                      <a:prstDash val="solid"/>
                    </a:lnB>
                    <a:solidFill>
                      <a:srgbClr val="636B68">
                        <a:alpha val="69804"/>
                      </a:srgbClr>
                    </a:solidFill>
                  </a:tcPr>
                </a:tc>
                <a:tc>
                  <a:txBody>
                    <a:bodyPr/>
                    <a:lstStyle/>
                    <a:p>
                      <a:r>
                        <a:rPr lang="en-US" sz="1200" b="1">
                          <a:solidFill>
                            <a:srgbClr val="FFFFFF"/>
                          </a:solidFill>
                        </a:rPr>
                        <a:t>Associativity</a:t>
                      </a:r>
                    </a:p>
                  </a:txBody>
                  <a:tcPr marL="169812" marR="101887" marT="101887" marB="101887">
                    <a:lnL w="38100" cap="flat" cmpd="sng" algn="ctr">
                      <a:solidFill>
                        <a:srgbClr val="FFFFFF"/>
                      </a:solidFill>
                      <a:prstDash val="solid"/>
                    </a:lnL>
                    <a:lnR w="12700" cmpd="sng">
                      <a:noFill/>
                      <a:prstDash val="solid"/>
                    </a:lnR>
                    <a:lnT w="12700" cmpd="sng">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032633517"/>
                  </a:ext>
                </a:extLst>
              </a:tr>
              <a:tr h="423067">
                <a:tc>
                  <a:txBody>
                    <a:bodyPr/>
                    <a:lstStyle/>
                    <a:p>
                      <a:r>
                        <a:rPr lang="en-US" sz="1200">
                          <a:solidFill>
                            <a:schemeClr val="tx1">
                              <a:lumMod val="85000"/>
                              <a:lumOff val="15000"/>
                            </a:schemeClr>
                          </a:solidFill>
                          <a:latin typeface="Courier" pitchFamily="2" charset="0"/>
                        </a:rPr>
                        <a:t>* / %</a:t>
                      </a: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200">
                          <a:solidFill>
                            <a:schemeClr val="tx1">
                              <a:lumMod val="85000"/>
                              <a:lumOff val="15000"/>
                            </a:schemeClr>
                          </a:solidFill>
                        </a:rPr>
                        <a:t>Left</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446372192"/>
                  </a:ext>
                </a:extLst>
              </a:tr>
              <a:tr h="423067">
                <a:tc>
                  <a:txBody>
                    <a:bodyPr/>
                    <a:lstStyle/>
                    <a:p>
                      <a:r>
                        <a:rPr lang="en-US" sz="1200">
                          <a:solidFill>
                            <a:schemeClr val="tx1">
                              <a:lumMod val="85000"/>
                              <a:lumOff val="15000"/>
                            </a:schemeClr>
                          </a:solidFill>
                          <a:latin typeface="Courier" pitchFamily="2" charset="0"/>
                        </a:rPr>
                        <a:t>+ -</a:t>
                      </a: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200">
                          <a:solidFill>
                            <a:schemeClr val="tx1">
                              <a:lumMod val="85000"/>
                              <a:lumOff val="15000"/>
                            </a:schemeClr>
                          </a:solidFill>
                        </a:rPr>
                        <a:t>Left </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95066873"/>
                  </a:ext>
                </a:extLst>
              </a:tr>
              <a:tr h="423067">
                <a:tc>
                  <a:txBody>
                    <a:bodyPr/>
                    <a:lstStyle/>
                    <a:p>
                      <a:r>
                        <a:rPr lang="en-US" sz="1200">
                          <a:solidFill>
                            <a:schemeClr val="tx1">
                              <a:lumMod val="85000"/>
                              <a:lumOff val="15000"/>
                            </a:schemeClr>
                          </a:solidFill>
                          <a:latin typeface="Courier" pitchFamily="2" charset="0"/>
                        </a:rPr>
                        <a:t>&lt;&lt; &gt;&gt;</a:t>
                      </a: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200">
                          <a:solidFill>
                            <a:schemeClr val="tx1">
                              <a:lumMod val="85000"/>
                              <a:lumOff val="15000"/>
                            </a:schemeClr>
                          </a:solidFill>
                        </a:rPr>
                        <a:t>Left</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958509085"/>
                  </a:ext>
                </a:extLst>
              </a:tr>
              <a:tr h="423067">
                <a:tc>
                  <a:txBody>
                    <a:bodyPr/>
                    <a:lstStyle/>
                    <a:p>
                      <a:r>
                        <a:rPr lang="en-US" sz="1200">
                          <a:solidFill>
                            <a:schemeClr val="tx1">
                              <a:lumMod val="85000"/>
                              <a:lumOff val="15000"/>
                            </a:schemeClr>
                          </a:solidFill>
                          <a:latin typeface="Courier" pitchFamily="2" charset="0"/>
                        </a:rPr>
                        <a:t>&lt; &lt;= &gt; &gt;=</a:t>
                      </a: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200">
                          <a:solidFill>
                            <a:schemeClr val="tx1">
                              <a:lumMod val="85000"/>
                              <a:lumOff val="15000"/>
                            </a:schemeClr>
                          </a:solidFill>
                        </a:rPr>
                        <a:t>Left</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580313596"/>
                  </a:ext>
                </a:extLst>
              </a:tr>
              <a:tr h="423067">
                <a:tc>
                  <a:txBody>
                    <a:bodyPr/>
                    <a:lstStyle/>
                    <a:p>
                      <a:r>
                        <a:rPr lang="en-US" sz="1200">
                          <a:solidFill>
                            <a:schemeClr val="tx1">
                              <a:lumMod val="85000"/>
                              <a:lumOff val="15000"/>
                            </a:schemeClr>
                          </a:solidFill>
                          <a:latin typeface="Courier" pitchFamily="2" charset="0"/>
                        </a:rPr>
                        <a:t>== !=</a:t>
                      </a: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200">
                          <a:solidFill>
                            <a:schemeClr val="tx1">
                              <a:lumMod val="85000"/>
                              <a:lumOff val="15000"/>
                            </a:schemeClr>
                          </a:solidFill>
                        </a:rPr>
                        <a:t>Left</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108241350"/>
                  </a:ext>
                </a:extLst>
              </a:tr>
              <a:tr h="423067">
                <a:tc>
                  <a:txBody>
                    <a:bodyPr/>
                    <a:lstStyle/>
                    <a:p>
                      <a:r>
                        <a:rPr lang="en-US" sz="1200">
                          <a:solidFill>
                            <a:schemeClr val="tx1">
                              <a:lumMod val="85000"/>
                              <a:lumOff val="15000"/>
                            </a:schemeClr>
                          </a:solidFill>
                          <a:latin typeface="Courier" pitchFamily="2" charset="0"/>
                        </a:rPr>
                        <a:t>&amp;</a:t>
                      </a: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200">
                          <a:solidFill>
                            <a:schemeClr val="tx1">
                              <a:lumMod val="85000"/>
                              <a:lumOff val="15000"/>
                            </a:schemeClr>
                          </a:solidFill>
                        </a:rPr>
                        <a:t>Left</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522020897"/>
                  </a:ext>
                </a:extLst>
              </a:tr>
              <a:tr h="423067">
                <a:tc>
                  <a:txBody>
                    <a:bodyPr/>
                    <a:lstStyle/>
                    <a:p>
                      <a:r>
                        <a:rPr lang="en-US" sz="1200">
                          <a:solidFill>
                            <a:schemeClr val="tx1">
                              <a:lumMod val="85000"/>
                              <a:lumOff val="15000"/>
                            </a:schemeClr>
                          </a:solidFill>
                          <a:latin typeface="Courier" pitchFamily="2" charset="0"/>
                        </a:rPr>
                        <a:t>^</a:t>
                      </a: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200">
                          <a:solidFill>
                            <a:schemeClr val="tx1">
                              <a:lumMod val="85000"/>
                              <a:lumOff val="15000"/>
                            </a:schemeClr>
                          </a:solidFill>
                        </a:rPr>
                        <a:t>Left</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18833563"/>
                  </a:ext>
                </a:extLst>
              </a:tr>
              <a:tr h="423067">
                <a:tc>
                  <a:txBody>
                    <a:bodyPr/>
                    <a:lstStyle/>
                    <a:p>
                      <a:r>
                        <a:rPr lang="en-US" sz="1200">
                          <a:solidFill>
                            <a:schemeClr val="tx1">
                              <a:lumMod val="85000"/>
                              <a:lumOff val="15000"/>
                            </a:schemeClr>
                          </a:solidFill>
                          <a:latin typeface="Courier" pitchFamily="2" charset="0"/>
                        </a:rPr>
                        <a:t>|</a:t>
                      </a: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200">
                          <a:solidFill>
                            <a:schemeClr val="tx1">
                              <a:lumMod val="85000"/>
                              <a:lumOff val="15000"/>
                            </a:schemeClr>
                          </a:solidFill>
                        </a:rPr>
                        <a:t>Left</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977141713"/>
                  </a:ext>
                </a:extLst>
              </a:tr>
              <a:tr h="423067">
                <a:tc>
                  <a:txBody>
                    <a:bodyPr/>
                    <a:lstStyle/>
                    <a:p>
                      <a:r>
                        <a:rPr lang="en-US" sz="1200">
                          <a:solidFill>
                            <a:schemeClr val="tx1">
                              <a:lumMod val="85000"/>
                              <a:lumOff val="15000"/>
                            </a:schemeClr>
                          </a:solidFill>
                          <a:latin typeface="Courier" pitchFamily="2" charset="0"/>
                        </a:rPr>
                        <a:t>&amp;&amp;</a:t>
                      </a: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200">
                          <a:solidFill>
                            <a:schemeClr val="tx1">
                              <a:lumMod val="85000"/>
                              <a:lumOff val="15000"/>
                            </a:schemeClr>
                          </a:solidFill>
                        </a:rPr>
                        <a:t>Left</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4292886892"/>
                  </a:ext>
                </a:extLst>
              </a:tr>
              <a:tr h="423067">
                <a:tc>
                  <a:txBody>
                    <a:bodyPr/>
                    <a:lstStyle/>
                    <a:p>
                      <a:r>
                        <a:rPr lang="en-US" sz="1200">
                          <a:solidFill>
                            <a:schemeClr val="tx1">
                              <a:lumMod val="85000"/>
                              <a:lumOff val="15000"/>
                            </a:schemeClr>
                          </a:solidFill>
                          <a:latin typeface="Courier" pitchFamily="2" charset="0"/>
                        </a:rPr>
                        <a:t>||</a:t>
                      </a: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200">
                          <a:solidFill>
                            <a:schemeClr val="tx1">
                              <a:lumMod val="85000"/>
                              <a:lumOff val="15000"/>
                            </a:schemeClr>
                          </a:solidFill>
                        </a:rPr>
                        <a:t>Left</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296747726"/>
                  </a:ext>
                </a:extLst>
              </a:tr>
              <a:tr h="423067">
                <a:tc>
                  <a:txBody>
                    <a:bodyPr/>
                    <a:lstStyle/>
                    <a:p>
                      <a:r>
                        <a:rPr lang="en-US" sz="1200">
                          <a:solidFill>
                            <a:schemeClr val="tx1">
                              <a:lumMod val="85000"/>
                              <a:lumOff val="15000"/>
                            </a:schemeClr>
                          </a:solidFill>
                          <a:latin typeface="Courier" pitchFamily="2" charset="0"/>
                        </a:rPr>
                        <a:t>?:</a:t>
                      </a: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200">
                          <a:solidFill>
                            <a:schemeClr val="tx1">
                              <a:lumMod val="85000"/>
                              <a:lumOff val="15000"/>
                            </a:schemeClr>
                          </a:solidFill>
                        </a:rPr>
                        <a:t>Right</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460375709"/>
                  </a:ext>
                </a:extLst>
              </a:tr>
              <a:tr h="494266">
                <a:tc>
                  <a:txBody>
                    <a:bodyPr/>
                    <a:lstStyle/>
                    <a:p>
                      <a:r>
                        <a:rPr lang="en-US" sz="1200">
                          <a:solidFill>
                            <a:schemeClr val="tx1">
                              <a:lumMod val="85000"/>
                              <a:lumOff val="15000"/>
                            </a:schemeClr>
                          </a:solidFill>
                          <a:latin typeface="Courier" pitchFamily="2" charset="0"/>
                        </a:rPr>
                        <a:t>= += -= *= /= %= </a:t>
                      </a:r>
                      <a:r>
                        <a:rPr lang="en-US" sz="1700">
                          <a:solidFill>
                            <a:schemeClr val="tx1">
                              <a:lumMod val="85000"/>
                              <a:lumOff val="15000"/>
                            </a:schemeClr>
                          </a:solidFill>
                          <a:latin typeface="Courier" pitchFamily="2" charset="0"/>
                        </a:rPr>
                        <a:t>…</a:t>
                      </a:r>
                      <a:endParaRPr lang="en-US" sz="1200">
                        <a:solidFill>
                          <a:schemeClr val="tx1">
                            <a:lumMod val="85000"/>
                            <a:lumOff val="15000"/>
                          </a:schemeClr>
                        </a:solidFill>
                        <a:latin typeface="Courier" pitchFamily="2" charset="0"/>
                      </a:endParaRPr>
                    </a:p>
                  </a:txBody>
                  <a:tcPr marL="169812" marR="101887" marT="101887" marB="101887">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200">
                          <a:solidFill>
                            <a:schemeClr val="tx1">
                              <a:lumMod val="85000"/>
                              <a:lumOff val="15000"/>
                            </a:schemeClr>
                          </a:solidFill>
                        </a:rPr>
                        <a:t>Right</a:t>
                      </a:r>
                    </a:p>
                  </a:txBody>
                  <a:tcPr marL="169812" marR="101887" marT="101887" marB="101887">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3933898189"/>
                  </a:ext>
                </a:extLst>
              </a:tr>
            </a:tbl>
          </a:graphicData>
        </a:graphic>
      </p:graphicFrame>
    </p:spTree>
    <p:extLst>
      <p:ext uri="{BB962C8B-B14F-4D97-AF65-F5344CB8AC3E}">
        <p14:creationId xmlns:p14="http://schemas.microsoft.com/office/powerpoint/2010/main" val="4051266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7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91AA2-058D-DD4B-B61F-69DCC1C44CCA}"/>
              </a:ext>
            </a:extLst>
          </p:cNvPr>
          <p:cNvSpPr>
            <a:spLocks noGrp="1"/>
          </p:cNvSpPr>
          <p:nvPr>
            <p:ph type="title"/>
          </p:nvPr>
        </p:nvSpPr>
        <p:spPr>
          <a:xfrm>
            <a:off x="804672" y="1412489"/>
            <a:ext cx="2871095" cy="2156621"/>
          </a:xfrm>
        </p:spPr>
        <p:txBody>
          <a:bodyPr anchor="t">
            <a:normAutofit/>
          </a:bodyPr>
          <a:lstStyle/>
          <a:p>
            <a:r>
              <a:rPr lang="en-US" sz="3600" dirty="0">
                <a:solidFill>
                  <a:srgbClr val="FFFFFF"/>
                </a:solidFill>
              </a:rPr>
              <a:t>Summary</a:t>
            </a:r>
          </a:p>
        </p:txBody>
      </p:sp>
      <p:sp>
        <p:nvSpPr>
          <p:cNvPr id="3" name="Content Placeholder 2">
            <a:extLst>
              <a:ext uri="{FF2B5EF4-FFF2-40B4-BE49-F238E27FC236}">
                <a16:creationId xmlns:a16="http://schemas.microsoft.com/office/drawing/2014/main" id="{129D339A-CA26-DE42-8B7E-B376206CFF10}"/>
              </a:ext>
            </a:extLst>
          </p:cNvPr>
          <p:cNvSpPr>
            <a:spLocks noGrp="1"/>
          </p:cNvSpPr>
          <p:nvPr>
            <p:ph sz="half" idx="1"/>
          </p:nvPr>
        </p:nvSpPr>
        <p:spPr>
          <a:xfrm>
            <a:off x="4480438" y="594176"/>
            <a:ext cx="3644635" cy="4956526"/>
          </a:xfrm>
        </p:spPr>
        <p:txBody>
          <a:bodyPr>
            <a:normAutofit lnSpcReduction="10000"/>
          </a:bodyPr>
          <a:lstStyle/>
          <a:p>
            <a:r>
              <a:rPr lang="en-US" sz="2400" dirty="0"/>
              <a:t>Computers work with </a:t>
            </a:r>
            <a:r>
              <a:rPr lang="en-US" sz="2400" i="1" dirty="0"/>
              <a:t>bits </a:t>
            </a:r>
            <a:r>
              <a:rPr lang="en-US" sz="2400" dirty="0"/>
              <a:t>(0 and 1), and</a:t>
            </a:r>
          </a:p>
          <a:p>
            <a:r>
              <a:rPr lang="en-US" sz="2400" dirty="0"/>
              <a:t>These bits are grouped in </a:t>
            </a:r>
            <a:r>
              <a:rPr lang="en-US" sz="2400" i="1" dirty="0"/>
              <a:t>bytes</a:t>
            </a:r>
            <a:r>
              <a:rPr lang="en-US" sz="2400" dirty="0"/>
              <a:t> (8 bits),</a:t>
            </a:r>
          </a:p>
          <a:p>
            <a:pPr lvl="1"/>
            <a:r>
              <a:rPr lang="en-US" dirty="0"/>
              <a:t> These bytes group into larger quantities called </a:t>
            </a:r>
            <a:r>
              <a:rPr lang="en-US" i="1" dirty="0"/>
              <a:t>words</a:t>
            </a:r>
            <a:r>
              <a:rPr lang="en-US" dirty="0"/>
              <a:t>.</a:t>
            </a:r>
          </a:p>
          <a:p>
            <a:r>
              <a:rPr lang="en-US" sz="2400" dirty="0"/>
              <a:t>Computers do integer arithmetic in fix widths,</a:t>
            </a:r>
          </a:p>
          <a:p>
            <a:pPr lvl="1"/>
            <a:r>
              <a:rPr lang="en-US" dirty="0"/>
              <a:t>Because the words are of fixed size.</a:t>
            </a:r>
          </a:p>
          <a:p>
            <a:pPr lvl="1"/>
            <a:r>
              <a:rPr lang="en-US" dirty="0"/>
              <a:t>This allows us to use two’s complement arithmetic.</a:t>
            </a:r>
          </a:p>
        </p:txBody>
      </p:sp>
      <p:sp>
        <p:nvSpPr>
          <p:cNvPr id="4" name="Content Placeholder 3">
            <a:extLst>
              <a:ext uri="{FF2B5EF4-FFF2-40B4-BE49-F238E27FC236}">
                <a16:creationId xmlns:a16="http://schemas.microsoft.com/office/drawing/2014/main" id="{918A1CD2-9B15-DB4E-9791-F6EEDE8DC012}"/>
              </a:ext>
            </a:extLst>
          </p:cNvPr>
          <p:cNvSpPr>
            <a:spLocks noGrp="1"/>
          </p:cNvSpPr>
          <p:nvPr>
            <p:ph sz="half" idx="2"/>
          </p:nvPr>
        </p:nvSpPr>
        <p:spPr>
          <a:xfrm>
            <a:off x="8451603" y="606053"/>
            <a:ext cx="3388299" cy="4956526"/>
          </a:xfrm>
        </p:spPr>
        <p:txBody>
          <a:bodyPr>
            <a:normAutofit lnSpcReduction="10000"/>
          </a:bodyPr>
          <a:lstStyle/>
          <a:p>
            <a:r>
              <a:rPr lang="en-US" sz="2200" dirty="0"/>
              <a:t>Computers can only represent a small subset of the integers.</a:t>
            </a:r>
          </a:p>
          <a:p>
            <a:r>
              <a:rPr lang="en-US" sz="2200" dirty="0"/>
              <a:t>Computers give us data types like: </a:t>
            </a:r>
            <a:r>
              <a:rPr lang="en-US" sz="2200" dirty="0">
                <a:latin typeface="Courier" pitchFamily="2" charset="0"/>
              </a:rPr>
              <a:t>float</a:t>
            </a:r>
            <a:r>
              <a:rPr lang="en-US" sz="2200" dirty="0"/>
              <a:t>, </a:t>
            </a:r>
            <a:r>
              <a:rPr lang="en-US" sz="2200" dirty="0">
                <a:latin typeface="Courier" pitchFamily="2" charset="0"/>
              </a:rPr>
              <a:t>double</a:t>
            </a:r>
            <a:r>
              <a:rPr lang="en-US" sz="2200" dirty="0"/>
              <a:t>, and </a:t>
            </a:r>
            <a:r>
              <a:rPr lang="en-US" sz="2200" dirty="0">
                <a:latin typeface="Courier" pitchFamily="2" charset="0"/>
              </a:rPr>
              <a:t>long</a:t>
            </a:r>
            <a:r>
              <a:rPr lang="en-US" sz="2200" dirty="0"/>
              <a:t> </a:t>
            </a:r>
            <a:r>
              <a:rPr lang="en-US" sz="2200" dirty="0">
                <a:latin typeface="Courier" pitchFamily="2" charset="0"/>
              </a:rPr>
              <a:t>double</a:t>
            </a:r>
            <a:r>
              <a:rPr lang="en-US" sz="2200" dirty="0"/>
              <a:t>.</a:t>
            </a:r>
          </a:p>
          <a:p>
            <a:pPr lvl="1"/>
            <a:r>
              <a:rPr lang="en-US" sz="2200" dirty="0"/>
              <a:t>Do not make the mistake of thinking they are </a:t>
            </a:r>
            <a:r>
              <a:rPr lang="en-US" sz="2200" i="1" dirty="0"/>
              <a:t>real</a:t>
            </a:r>
            <a:r>
              <a:rPr lang="en-US" sz="2200" dirty="0"/>
              <a:t> </a:t>
            </a:r>
            <a:r>
              <a:rPr lang="en-US" sz="2200" i="1" dirty="0"/>
              <a:t>numbers</a:t>
            </a:r>
            <a:r>
              <a:rPr lang="en-US" sz="2200" dirty="0"/>
              <a:t> (</a:t>
            </a:r>
            <a:r>
              <a:rPr lang="en-US" sz="2200" dirty="0" err="1"/>
              <a:t>ℝ</a:t>
            </a:r>
            <a:r>
              <a:rPr lang="en-US" sz="2200" dirty="0"/>
              <a:t>),</a:t>
            </a:r>
          </a:p>
          <a:p>
            <a:pPr lvl="1"/>
            <a:r>
              <a:rPr lang="en-US" sz="2200" dirty="0"/>
              <a:t>They are really a very small subset of the </a:t>
            </a:r>
            <a:r>
              <a:rPr lang="en-US" sz="2200" i="1" dirty="0" err="1"/>
              <a:t>rationals</a:t>
            </a:r>
            <a:r>
              <a:rPr lang="en-US" sz="2200" dirty="0"/>
              <a:t> (</a:t>
            </a:r>
            <a:r>
              <a:rPr lang="en-US" sz="2200" dirty="0" err="1"/>
              <a:t>ℚ</a:t>
            </a:r>
            <a:r>
              <a:rPr lang="en-US" sz="2200" dirty="0"/>
              <a:t>).</a:t>
            </a:r>
          </a:p>
        </p:txBody>
      </p:sp>
      <p:sp>
        <p:nvSpPr>
          <p:cNvPr id="8" name="Date Placeholder 7">
            <a:extLst>
              <a:ext uri="{FF2B5EF4-FFF2-40B4-BE49-F238E27FC236}">
                <a16:creationId xmlns:a16="http://schemas.microsoft.com/office/drawing/2014/main" id="{702653B8-8115-2647-8860-C22A6F6AFD3F}"/>
              </a:ext>
            </a:extLst>
          </p:cNvPr>
          <p:cNvSpPr>
            <a:spLocks noGrp="1"/>
          </p:cNvSpPr>
          <p:nvPr>
            <p:ph type="dt" sz="half" idx="10"/>
          </p:nvPr>
        </p:nvSpPr>
        <p:spPr/>
        <p:txBody>
          <a:bodyPr/>
          <a:lstStyle/>
          <a:p>
            <a:fld id="{6B83B706-6D3C-DB4B-BB3E-A221C19EF434}" type="datetime3">
              <a:rPr lang="en-US" smtClean="0"/>
              <a:t>27 September 2022</a:t>
            </a:fld>
            <a:endParaRPr lang="en-US"/>
          </a:p>
        </p:txBody>
      </p:sp>
      <p:sp>
        <p:nvSpPr>
          <p:cNvPr id="6" name="Footer Placeholder 5">
            <a:extLst>
              <a:ext uri="{FF2B5EF4-FFF2-40B4-BE49-F238E27FC236}">
                <a16:creationId xmlns:a16="http://schemas.microsoft.com/office/drawing/2014/main" id="{A6356896-FF95-3243-9A39-CB886DE92F70}"/>
              </a:ext>
            </a:extLst>
          </p:cNvPr>
          <p:cNvSpPr>
            <a:spLocks noGrp="1"/>
          </p:cNvSpPr>
          <p:nvPr>
            <p:ph type="ftr" sz="quarter" idx="11"/>
          </p:nvPr>
        </p:nvSpPr>
        <p:spPr/>
        <p:txBody>
          <a:bodyPr/>
          <a:lstStyle/>
          <a:p>
            <a:r>
              <a:rPr lang="en-US"/>
              <a:t>© 2021 Darrell Long</a:t>
            </a:r>
          </a:p>
        </p:txBody>
      </p:sp>
      <p:sp>
        <p:nvSpPr>
          <p:cNvPr id="7" name="Slide Number Placeholder 6">
            <a:extLst>
              <a:ext uri="{FF2B5EF4-FFF2-40B4-BE49-F238E27FC236}">
                <a16:creationId xmlns:a16="http://schemas.microsoft.com/office/drawing/2014/main" id="{6D86BB1D-F152-2440-92F6-759766A4C7CE}"/>
              </a:ext>
            </a:extLst>
          </p:cNvPr>
          <p:cNvSpPr>
            <a:spLocks noGrp="1"/>
          </p:cNvSpPr>
          <p:nvPr>
            <p:ph type="sldNum" sz="quarter" idx="12"/>
          </p:nvPr>
        </p:nvSpPr>
        <p:spPr/>
        <p:txBody>
          <a:bodyPr/>
          <a:lstStyle/>
          <a:p>
            <a:fld id="{C839E621-CBEA-FC4C-905A-93C58F9E1BA6}" type="slidenum">
              <a:rPr lang="en-US" smtClean="0"/>
              <a:t>36</a:t>
            </a:fld>
            <a:endParaRPr lang="en-US"/>
          </a:p>
        </p:txBody>
      </p:sp>
      <p:sp>
        <p:nvSpPr>
          <p:cNvPr id="5" name="TextBox 4">
            <a:extLst>
              <a:ext uri="{FF2B5EF4-FFF2-40B4-BE49-F238E27FC236}">
                <a16:creationId xmlns:a16="http://schemas.microsoft.com/office/drawing/2014/main" id="{DB08CB97-22E0-CB4F-8093-592810D5225E}"/>
              </a:ext>
            </a:extLst>
          </p:cNvPr>
          <p:cNvSpPr txBox="1"/>
          <p:nvPr/>
        </p:nvSpPr>
        <p:spPr>
          <a:xfrm>
            <a:off x="451263" y="5432040"/>
            <a:ext cx="11388640" cy="923330"/>
          </a:xfrm>
          <a:prstGeom prst="rect">
            <a:avLst/>
          </a:prstGeom>
          <a:noFill/>
        </p:spPr>
        <p:txBody>
          <a:bodyPr wrap="square" rtlCol="0">
            <a:spAutoFit/>
          </a:bodyPr>
          <a:lstStyle/>
          <a:p>
            <a:r>
              <a:rPr lang="en-US" dirty="0"/>
              <a:t>Ultimately, do we care </a:t>
            </a:r>
            <a:r>
              <a:rPr lang="en-US" i="1" dirty="0"/>
              <a:t>how</a:t>
            </a:r>
            <a:r>
              <a:rPr lang="en-US" dirty="0"/>
              <a:t> computers represent numbers? Usually, we do not. But we do care when (</a:t>
            </a:r>
            <a:r>
              <a:rPr lang="en-US" dirty="0" err="1"/>
              <a:t>i</a:t>
            </a:r>
            <a:r>
              <a:rPr lang="en-US" dirty="0"/>
              <a:t>) we want to manipulate bits, and (ii) when we care about precision, as in scientific calculations. We must always choose a representation that can hold all the values that we need.</a:t>
            </a:r>
          </a:p>
        </p:txBody>
      </p:sp>
    </p:spTree>
    <p:extLst>
      <p:ext uri="{BB962C8B-B14F-4D97-AF65-F5344CB8AC3E}">
        <p14:creationId xmlns:p14="http://schemas.microsoft.com/office/powerpoint/2010/main" val="220335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E4AA55-1707-B848-9CC6-F6A65D421BC2}"/>
              </a:ext>
            </a:extLst>
          </p:cNvPr>
          <p:cNvSpPr>
            <a:spLocks noGrp="1"/>
          </p:cNvSpPr>
          <p:nvPr>
            <p:ph type="title"/>
          </p:nvPr>
        </p:nvSpPr>
        <p:spPr>
          <a:xfrm>
            <a:off x="6513788" y="365125"/>
            <a:ext cx="4840010" cy="1807305"/>
          </a:xfrm>
        </p:spPr>
        <p:txBody>
          <a:bodyPr>
            <a:normAutofit/>
          </a:bodyPr>
          <a:lstStyle/>
          <a:p>
            <a:r>
              <a:rPr lang="en-US" dirty="0"/>
              <a:t>On the nature of </a:t>
            </a:r>
            <a:r>
              <a:rPr lang="en-US" i="1" dirty="0"/>
              <a:t>Numbers</a:t>
            </a:r>
          </a:p>
        </p:txBody>
      </p:sp>
      <p:pic>
        <p:nvPicPr>
          <p:cNvPr id="9" name="Picture 8" descr="A person wearing a suit and tie&#10;&#10;Description automatically generated">
            <a:extLst>
              <a:ext uri="{FF2B5EF4-FFF2-40B4-BE49-F238E27FC236}">
                <a16:creationId xmlns:a16="http://schemas.microsoft.com/office/drawing/2014/main" id="{FCF1F112-0C1B-9F4C-91CB-54991C8A2D07}"/>
              </a:ext>
            </a:extLst>
          </p:cNvPr>
          <p:cNvPicPr>
            <a:picLocks noChangeAspect="1"/>
          </p:cNvPicPr>
          <p:nvPr/>
        </p:nvPicPr>
        <p:blipFill rotWithShape="1">
          <a:blip r:embed="rId2"/>
          <a:srcRect l="2625" r="23127" b="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343442B6-E367-7B40-A66B-B9858C574A97}"/>
              </a:ext>
            </a:extLst>
          </p:cNvPr>
          <p:cNvSpPr>
            <a:spLocks noGrp="1"/>
          </p:cNvSpPr>
          <p:nvPr>
            <p:ph idx="1"/>
          </p:nvPr>
        </p:nvSpPr>
        <p:spPr>
          <a:xfrm>
            <a:off x="6513788" y="2333297"/>
            <a:ext cx="4840010" cy="3843666"/>
          </a:xfrm>
        </p:spPr>
        <p:txBody>
          <a:bodyPr>
            <a:normAutofit/>
          </a:bodyPr>
          <a:lstStyle/>
          <a:p>
            <a:pPr marL="0" indent="0">
              <a:buNone/>
            </a:pPr>
            <a:r>
              <a:rPr lang="en-US" sz="1400" dirty="0"/>
              <a:t>We all think that we know what a number is:</a:t>
            </a:r>
          </a:p>
          <a:p>
            <a:pPr lvl="1"/>
            <a:r>
              <a:rPr lang="en-US" sz="1400" dirty="0"/>
              <a:t>1, 3, 5, 7, 11, … are all numbers, right?</a:t>
            </a:r>
          </a:p>
          <a:p>
            <a:pPr lvl="1"/>
            <a:r>
              <a:rPr lang="en-US" sz="1400" dirty="0"/>
              <a:t>Not quite, they are the </a:t>
            </a:r>
            <a:r>
              <a:rPr lang="en-US" sz="1400" i="1" dirty="0"/>
              <a:t>representation</a:t>
            </a:r>
            <a:r>
              <a:rPr lang="en-US" sz="1400" dirty="0"/>
              <a:t> of numbers.</a:t>
            </a:r>
          </a:p>
          <a:p>
            <a:pPr lvl="2"/>
            <a:r>
              <a:rPr lang="en-US" sz="1400" dirty="0"/>
              <a:t>You cannot hold a number in your hand.</a:t>
            </a:r>
          </a:p>
          <a:p>
            <a:pPr marL="0" indent="0">
              <a:buNone/>
            </a:pPr>
            <a:r>
              <a:rPr lang="en-US" sz="1400" dirty="0"/>
              <a:t>Numbers exist independently of their representation.</a:t>
            </a:r>
          </a:p>
          <a:p>
            <a:pPr lvl="1"/>
            <a:r>
              <a:rPr lang="en-US" sz="1400" dirty="0"/>
              <a:t>There are many ways to write the same number.</a:t>
            </a:r>
          </a:p>
          <a:p>
            <a:pPr marL="0" indent="0">
              <a:buNone/>
            </a:pPr>
            <a:r>
              <a:rPr lang="en-US" sz="1400" dirty="0"/>
              <a:t>Our method for writing numbers derives from the Hindu-Arabic numeral system:</a:t>
            </a:r>
          </a:p>
          <a:p>
            <a:pPr lvl="1"/>
            <a:r>
              <a:rPr lang="en-US" sz="1400" dirty="0"/>
              <a:t>Aryabhata (</a:t>
            </a:r>
            <a:r>
              <a:rPr lang="hi-IN" sz="1400" dirty="0"/>
              <a:t>आर्यभट</a:t>
            </a:r>
            <a:r>
              <a:rPr lang="en-US" sz="1400" dirty="0"/>
              <a:t>) introduced positional notation, and Brahmagupta introduced the notion of zero.</a:t>
            </a:r>
          </a:p>
          <a:p>
            <a:pPr marL="0" indent="0">
              <a:buNone/>
            </a:pPr>
            <a:r>
              <a:rPr lang="en-US" sz="1400" dirty="0"/>
              <a:t>We write our numbers base 10 since most of us have 10 fingers. </a:t>
            </a:r>
          </a:p>
          <a:p>
            <a:pPr lvl="1"/>
            <a:r>
              <a:rPr lang="en-US" sz="1400" dirty="0"/>
              <a:t>The ancient Babylonians used base 60, which is why we have 60 seconds in a minute, 60 minutes in an hour.</a:t>
            </a:r>
          </a:p>
        </p:txBody>
      </p:sp>
      <p:sp>
        <p:nvSpPr>
          <p:cNvPr id="8" name="Date Placeholder 7">
            <a:extLst>
              <a:ext uri="{FF2B5EF4-FFF2-40B4-BE49-F238E27FC236}">
                <a16:creationId xmlns:a16="http://schemas.microsoft.com/office/drawing/2014/main" id="{4F260061-E8AB-7A45-9943-BED5C42F740D}"/>
              </a:ext>
            </a:extLst>
          </p:cNvPr>
          <p:cNvSpPr>
            <a:spLocks noGrp="1"/>
          </p:cNvSpPr>
          <p:nvPr>
            <p:ph type="dt" sz="half" idx="10"/>
          </p:nvPr>
        </p:nvSpPr>
        <p:spPr>
          <a:xfrm>
            <a:off x="838200" y="6356350"/>
            <a:ext cx="2743200" cy="365125"/>
          </a:xfrm>
        </p:spPr>
        <p:txBody>
          <a:bodyPr>
            <a:normAutofit/>
          </a:bodyPr>
          <a:lstStyle/>
          <a:p>
            <a:pPr>
              <a:spcAft>
                <a:spcPts val="600"/>
              </a:spcAft>
            </a:pPr>
            <a:fld id="{6C88FB87-D8DC-3845-A442-03EC4BF243FA}" type="datetime3">
              <a:rPr lang="en-US">
                <a:solidFill>
                  <a:srgbClr val="FFFFFF"/>
                </a:solidFill>
              </a:rPr>
              <a:pPr>
                <a:spcAft>
                  <a:spcPts val="600"/>
                </a:spcAft>
              </a:pPr>
              <a:t>27 September 2022</a:t>
            </a:fld>
            <a:endParaRPr lang="en-US" dirty="0">
              <a:solidFill>
                <a:srgbClr val="FFFFFF"/>
              </a:solidFill>
            </a:endParaRPr>
          </a:p>
        </p:txBody>
      </p:sp>
      <p:sp>
        <p:nvSpPr>
          <p:cNvPr id="5" name="Footer Placeholder 4">
            <a:extLst>
              <a:ext uri="{FF2B5EF4-FFF2-40B4-BE49-F238E27FC236}">
                <a16:creationId xmlns:a16="http://schemas.microsoft.com/office/drawing/2014/main" id="{CF3B4DB1-DDBE-BE4B-BC98-7926AA288A2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 2021 Darrell Long</a:t>
            </a:r>
          </a:p>
        </p:txBody>
      </p:sp>
      <p:sp>
        <p:nvSpPr>
          <p:cNvPr id="6" name="Slide Number Placeholder 5">
            <a:extLst>
              <a:ext uri="{FF2B5EF4-FFF2-40B4-BE49-F238E27FC236}">
                <a16:creationId xmlns:a16="http://schemas.microsoft.com/office/drawing/2014/main" id="{303AF58B-F5E2-7A4D-8FA0-0EC992175BD4}"/>
              </a:ext>
            </a:extLst>
          </p:cNvPr>
          <p:cNvSpPr>
            <a:spLocks noGrp="1"/>
          </p:cNvSpPr>
          <p:nvPr>
            <p:ph type="sldNum" sz="quarter" idx="12"/>
          </p:nvPr>
        </p:nvSpPr>
        <p:spPr>
          <a:xfrm>
            <a:off x="8610600" y="6356350"/>
            <a:ext cx="2743200" cy="365125"/>
          </a:xfrm>
        </p:spPr>
        <p:txBody>
          <a:bodyPr>
            <a:normAutofit/>
          </a:bodyPr>
          <a:lstStyle/>
          <a:p>
            <a:pPr>
              <a:spcAft>
                <a:spcPts val="600"/>
              </a:spcAft>
            </a:pPr>
            <a:fld id="{C839E621-CBEA-FC4C-905A-93C58F9E1BA6}" type="slidenum">
              <a:rPr lang="en-US" smtClean="0"/>
              <a:pPr>
                <a:spcAft>
                  <a:spcPts val="600"/>
                </a:spcAft>
              </a:pPr>
              <a:t>4</a:t>
            </a:fld>
            <a:endParaRPr lang="en-US"/>
          </a:p>
        </p:txBody>
      </p:sp>
      <p:sp>
        <p:nvSpPr>
          <p:cNvPr id="7" name="TextBox 6">
            <a:extLst>
              <a:ext uri="{FF2B5EF4-FFF2-40B4-BE49-F238E27FC236}">
                <a16:creationId xmlns:a16="http://schemas.microsoft.com/office/drawing/2014/main" id="{FFD81CCF-EE68-5145-B1A4-19046356B498}"/>
              </a:ext>
            </a:extLst>
          </p:cNvPr>
          <p:cNvSpPr txBox="1"/>
          <p:nvPr/>
        </p:nvSpPr>
        <p:spPr>
          <a:xfrm>
            <a:off x="332508" y="5802347"/>
            <a:ext cx="1520042" cy="369332"/>
          </a:xfrm>
          <a:prstGeom prst="rect">
            <a:avLst/>
          </a:prstGeom>
          <a:noFill/>
        </p:spPr>
        <p:txBody>
          <a:bodyPr wrap="square" rtlCol="0">
            <a:spAutoFit/>
          </a:bodyPr>
          <a:lstStyle/>
          <a:p>
            <a:r>
              <a:rPr lang="en-US" dirty="0"/>
              <a:t>Georg Cantor</a:t>
            </a:r>
          </a:p>
        </p:txBody>
      </p:sp>
    </p:spTree>
    <p:extLst>
      <p:ext uri="{BB962C8B-B14F-4D97-AF65-F5344CB8AC3E}">
        <p14:creationId xmlns:p14="http://schemas.microsoft.com/office/powerpoint/2010/main" val="3863537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Fill">
            <a:extLst>
              <a:ext uri="{FF2B5EF4-FFF2-40B4-BE49-F238E27FC236}">
                <a16:creationId xmlns:a16="http://schemas.microsoft.com/office/drawing/2014/main" id="{7D07B7BC-3270-4CF3-A7AA-0937908A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3248F5E6-4377-481A-9615-8B26AF96A0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4" name="Color">
              <a:extLst>
                <a:ext uri="{FF2B5EF4-FFF2-40B4-BE49-F238E27FC236}">
                  <a16:creationId xmlns:a16="http://schemas.microsoft.com/office/drawing/2014/main" id="{D8552057-9E04-4499-916A-649BB6B51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lor">
              <a:extLst>
                <a:ext uri="{FF2B5EF4-FFF2-40B4-BE49-F238E27FC236}">
                  <a16:creationId xmlns:a16="http://schemas.microsoft.com/office/drawing/2014/main" id="{D1194A2F-4E63-4228-A833-4D86528EAD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Content Placeholder 5" descr="A close up of a logo&#10;&#10;Description automatically generated">
            <a:extLst>
              <a:ext uri="{FF2B5EF4-FFF2-40B4-BE49-F238E27FC236}">
                <a16:creationId xmlns:a16="http://schemas.microsoft.com/office/drawing/2014/main" id="{4248F97D-F983-374B-9609-E9C7027F9398}"/>
              </a:ext>
            </a:extLst>
          </p:cNvPr>
          <p:cNvPicPr>
            <a:picLocks noGrp="1" noChangeAspect="1"/>
          </p:cNvPicPr>
          <p:nvPr>
            <p:ph sz="half" idx="2"/>
          </p:nvPr>
        </p:nvPicPr>
        <p:blipFill>
          <a:blip r:embed="rId3"/>
          <a:stretch>
            <a:fillRect/>
          </a:stretch>
        </p:blipFill>
        <p:spPr>
          <a:xfrm>
            <a:off x="786385" y="2647011"/>
            <a:ext cx="5270026" cy="3003913"/>
          </a:xfrm>
          <a:prstGeom prst="rect">
            <a:avLst/>
          </a:prstGeom>
        </p:spPr>
      </p:pic>
      <p:grpSp>
        <p:nvGrpSpPr>
          <p:cNvPr id="27" name="Group 26">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8" name="Freeform: Shape 2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DAB6865-8CB0-6C4E-93F4-DFA5B9A08126}"/>
              </a:ext>
            </a:extLst>
          </p:cNvPr>
          <p:cNvSpPr>
            <a:spLocks noGrp="1"/>
          </p:cNvSpPr>
          <p:nvPr>
            <p:ph type="title"/>
          </p:nvPr>
        </p:nvSpPr>
        <p:spPr>
          <a:xfrm>
            <a:off x="786384" y="576072"/>
            <a:ext cx="10377484" cy="1546533"/>
          </a:xfrm>
        </p:spPr>
        <p:txBody>
          <a:bodyPr vert="horz" lIns="91440" tIns="45720" rIns="91440" bIns="45720" rtlCol="0" anchor="t">
            <a:normAutofit/>
          </a:bodyPr>
          <a:lstStyle/>
          <a:p>
            <a:r>
              <a:rPr lang="en-US" sz="4800" kern="1200">
                <a:solidFill>
                  <a:schemeClr val="bg1"/>
                </a:solidFill>
                <a:latin typeface="+mj-lt"/>
                <a:ea typeface="+mj-ea"/>
                <a:cs typeface="+mj-cs"/>
              </a:rPr>
              <a:t>Kinds of Numbers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E71C9E-0917-F145-B51A-FDD64F170738}"/>
                  </a:ext>
                </a:extLst>
              </p:cNvPr>
              <p:cNvSpPr>
                <a:spLocks noGrp="1"/>
              </p:cNvSpPr>
              <p:nvPr>
                <p:ph sz="half" idx="1"/>
              </p:nvPr>
            </p:nvSpPr>
            <p:spPr>
              <a:xfrm>
                <a:off x="6464409" y="2197386"/>
                <a:ext cx="4699459" cy="3903163"/>
              </a:xfrm>
            </p:spPr>
            <p:txBody>
              <a:bodyPr vert="horz" lIns="91440" tIns="45720" rIns="91440" bIns="45720" rtlCol="0" anchor="ctr">
                <a:normAutofit/>
              </a:bodyPr>
              <a:lstStyle/>
              <a:p>
                <a:pPr marL="0"/>
                <a14:m>
                  <m:oMath xmlns:m="http://schemas.openxmlformats.org/officeDocument/2006/math">
                    <m:r>
                      <a:rPr lang="en-US" sz="1800" i="1">
                        <a:solidFill>
                          <a:schemeClr val="bg1"/>
                        </a:solidFill>
                        <a:latin typeface="Cambria Math" panose="02040503050406030204" pitchFamily="18" charset="0"/>
                      </a:rPr>
                      <m:t>ℕ</m:t>
                    </m:r>
                    <m:r>
                      <a:rPr lang="en-US" sz="1800" i="1">
                        <a:solidFill>
                          <a:schemeClr val="bg1"/>
                        </a:solidFill>
                        <a:latin typeface="Cambria Math" panose="02040503050406030204" pitchFamily="18" charset="0"/>
                      </a:rPr>
                      <m:t>={1, 2, 3, …} </m:t>
                    </m:r>
                  </m:oMath>
                </a14:m>
                <a:endParaRPr lang="en-US" sz="1800" dirty="0">
                  <a:solidFill>
                    <a:schemeClr val="bg1"/>
                  </a:solidFill>
                </a:endParaRPr>
              </a:p>
              <a:p>
                <a:pPr marL="0"/>
                <a14:m>
                  <m:oMath xmlns:m="http://schemas.openxmlformats.org/officeDocument/2006/math">
                    <m:r>
                      <a:rPr lang="en-US" sz="1800" i="1">
                        <a:solidFill>
                          <a:schemeClr val="bg1"/>
                        </a:solidFill>
                        <a:latin typeface="Cambria Math" panose="02040503050406030204" pitchFamily="18" charset="0"/>
                      </a:rPr>
                      <m:t>ℤ</m:t>
                    </m:r>
                    <m:r>
                      <a:rPr lang="en-US" sz="1800" i="1">
                        <a:solidFill>
                          <a:schemeClr val="bg1"/>
                        </a:solidFill>
                        <a:latin typeface="Cambria Math" panose="02040503050406030204" pitchFamily="18" charset="0"/>
                      </a:rPr>
                      <m:t>={…, −3, −2, −1, 0, 1, 2, 3, …}</m:t>
                    </m:r>
                  </m:oMath>
                </a14:m>
                <a:r>
                  <a:rPr lang="en-US" sz="1800" dirty="0">
                    <a:solidFill>
                      <a:schemeClr val="bg1"/>
                    </a:solidFill>
                  </a:rPr>
                  <a:t> </a:t>
                </a:r>
              </a:p>
              <a:p>
                <a:pPr marL="0"/>
                <a14:m>
                  <m:oMath xmlns:m="http://schemas.openxmlformats.org/officeDocument/2006/math">
                    <m:r>
                      <a:rPr lang="en-US" sz="1800" i="1">
                        <a:solidFill>
                          <a:schemeClr val="bg1"/>
                        </a:solidFill>
                        <a:latin typeface="Cambria Math" panose="02040503050406030204" pitchFamily="18" charset="0"/>
                      </a:rPr>
                      <m:t>ℚ</m:t>
                    </m:r>
                    <m:r>
                      <a:rPr lang="en-US" sz="1800" i="1">
                        <a:solidFill>
                          <a:schemeClr val="bg1"/>
                        </a:solidFill>
                        <a:latin typeface="Cambria Math" panose="02040503050406030204" pitchFamily="18" charset="0"/>
                      </a:rPr>
                      <m:t>={</m:t>
                    </m:r>
                    <m:f>
                      <m:fPr>
                        <m:ctrlPr>
                          <a:rPr lang="en-US" sz="1800" i="1">
                            <a:solidFill>
                              <a:schemeClr val="bg1"/>
                            </a:solidFill>
                            <a:latin typeface="Cambria Math" panose="02040503050406030204" pitchFamily="18" charset="0"/>
                          </a:rPr>
                        </m:ctrlPr>
                      </m:fPr>
                      <m:num>
                        <m:r>
                          <a:rPr lang="en-US" sz="1800" i="1">
                            <a:solidFill>
                              <a:schemeClr val="bg1"/>
                            </a:solidFill>
                            <a:latin typeface="Cambria Math" panose="02040503050406030204" pitchFamily="18" charset="0"/>
                          </a:rPr>
                          <m:t>𝑎</m:t>
                        </m:r>
                      </m:num>
                      <m:den>
                        <m:r>
                          <a:rPr lang="en-US" sz="1800" i="1">
                            <a:solidFill>
                              <a:schemeClr val="bg1"/>
                            </a:solidFill>
                            <a:latin typeface="Cambria Math" panose="02040503050406030204" pitchFamily="18" charset="0"/>
                          </a:rPr>
                          <m:t>𝑏</m:t>
                        </m:r>
                      </m:den>
                    </m:f>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𝑎</m:t>
                    </m:r>
                    <m:r>
                      <a:rPr lang="en-US" sz="1800" i="1">
                        <a:solidFill>
                          <a:schemeClr val="bg1"/>
                        </a:solidFill>
                        <a:latin typeface="Cambria Math" panose="02040503050406030204" pitchFamily="18" charset="0"/>
                      </a:rPr>
                      <m:t>, </m:t>
                    </m:r>
                    <m:r>
                      <a:rPr lang="en-US" sz="1800" i="1">
                        <a:solidFill>
                          <a:schemeClr val="bg1"/>
                        </a:solidFill>
                        <a:latin typeface="Cambria Math" panose="02040503050406030204" pitchFamily="18" charset="0"/>
                      </a:rPr>
                      <m:t>𝑏</m:t>
                    </m:r>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ℤ</m:t>
                    </m:r>
                    <m:r>
                      <a:rPr lang="en-US" sz="1800" i="1">
                        <a:solidFill>
                          <a:schemeClr val="bg1"/>
                        </a:solidFill>
                        <a:latin typeface="Cambria Math" panose="02040503050406030204" pitchFamily="18" charset="0"/>
                      </a:rPr>
                      <m:t>} </m:t>
                    </m:r>
                  </m:oMath>
                </a14:m>
                <a:endParaRPr lang="en-US" sz="1800" dirty="0">
                  <a:solidFill>
                    <a:schemeClr val="bg1"/>
                  </a:solidFill>
                </a:endParaRPr>
              </a:p>
              <a:p>
                <a:pPr marL="0"/>
                <a14:m>
                  <m:oMath xmlns:m="http://schemas.openxmlformats.org/officeDocument/2006/math">
                    <m:r>
                      <a:rPr lang="en-US" sz="1800" i="1">
                        <a:solidFill>
                          <a:schemeClr val="bg1"/>
                        </a:solidFill>
                        <a:latin typeface="Cambria Math" panose="02040503050406030204" pitchFamily="18" charset="0"/>
                      </a:rPr>
                      <m:t>ℝ</m:t>
                    </m:r>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ℚ</m:t>
                    </m:r>
                    <m:r>
                      <a:rPr lang="en-US" sz="1800" i="1">
                        <a:solidFill>
                          <a:schemeClr val="bg1"/>
                        </a:solidFill>
                        <a:latin typeface="Cambria Math" panose="02040503050406030204" pitchFamily="18" charset="0"/>
                      </a:rPr>
                      <m:t>∪</m:t>
                    </m:r>
                    <m:r>
                      <m:rPr>
                        <m:sty m:val="p"/>
                      </m:rPr>
                      <a:rPr lang="en-US" sz="1800">
                        <a:solidFill>
                          <a:schemeClr val="bg1"/>
                        </a:solidFill>
                        <a:latin typeface="Cambria Math" panose="02040503050406030204" pitchFamily="18" charset="0"/>
                      </a:rPr>
                      <m:t>the</m:t>
                    </m:r>
                    <m:r>
                      <a:rPr lang="en-US" sz="1800">
                        <a:solidFill>
                          <a:schemeClr val="bg1"/>
                        </a:solidFill>
                        <a:latin typeface="Cambria Math" panose="02040503050406030204" pitchFamily="18" charset="0"/>
                      </a:rPr>
                      <m:t> </m:t>
                    </m:r>
                    <m:r>
                      <a:rPr lang="en-US" sz="1800" i="1">
                        <a:solidFill>
                          <a:schemeClr val="bg1"/>
                        </a:solidFill>
                        <a:latin typeface="Cambria Math" panose="02040503050406030204" pitchFamily="18" charset="0"/>
                      </a:rPr>
                      <m:t>𝑖𝑟𝑟𝑎𝑡𝑖𝑜𝑛𝑎𝑙</m:t>
                    </m:r>
                    <m:r>
                      <a:rPr lang="en-US" sz="1800">
                        <a:solidFill>
                          <a:schemeClr val="bg1"/>
                        </a:solidFill>
                        <a:latin typeface="Cambria Math" panose="02040503050406030204" pitchFamily="18" charset="0"/>
                      </a:rPr>
                      <m:t> </m:t>
                    </m:r>
                    <m:r>
                      <m:rPr>
                        <m:sty m:val="p"/>
                      </m:rPr>
                      <a:rPr lang="en-US" sz="1800">
                        <a:solidFill>
                          <a:schemeClr val="bg1"/>
                        </a:solidFill>
                        <a:latin typeface="Cambria Math" panose="02040503050406030204" pitchFamily="18" charset="0"/>
                      </a:rPr>
                      <m:t>numbers</m:t>
                    </m:r>
                  </m:oMath>
                </a14:m>
                <a:endParaRPr lang="en-US" sz="1800" dirty="0">
                  <a:solidFill>
                    <a:schemeClr val="bg1"/>
                  </a:solidFill>
                </a:endParaRPr>
              </a:p>
              <a:p>
                <a:pPr marL="0"/>
                <a14:m>
                  <m:oMath xmlns:m="http://schemas.openxmlformats.org/officeDocument/2006/math">
                    <m:r>
                      <a:rPr lang="en-US" sz="1800" i="1">
                        <a:solidFill>
                          <a:schemeClr val="bg1"/>
                        </a:solidFill>
                        <a:latin typeface="Cambria Math" panose="02040503050406030204" pitchFamily="18" charset="0"/>
                      </a:rPr>
                      <m:t>ℂ</m:t>
                    </m:r>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ℝ</m:t>
                    </m:r>
                    <m:r>
                      <a:rPr lang="en-US" sz="1800" i="1">
                        <a:solidFill>
                          <a:schemeClr val="bg1"/>
                        </a:solidFill>
                        <a:latin typeface="Cambria Math" panose="02040503050406030204" pitchFamily="18" charset="0"/>
                      </a:rPr>
                      <m:t>∪</m:t>
                    </m:r>
                  </m:oMath>
                </a14:m>
                <a:r>
                  <a:rPr lang="en-US" sz="1800" dirty="0">
                    <a:solidFill>
                      <a:schemeClr val="bg1"/>
                    </a:solidFill>
                  </a:rPr>
                  <a:t> the </a:t>
                </a:r>
                <a:r>
                  <a:rPr lang="en-US" sz="1800" i="1" dirty="0">
                    <a:solidFill>
                      <a:schemeClr val="bg1"/>
                    </a:solidFill>
                  </a:rPr>
                  <a:t>imaginary</a:t>
                </a:r>
                <a:r>
                  <a:rPr lang="en-US" sz="1800" dirty="0">
                    <a:solidFill>
                      <a:schemeClr val="bg1"/>
                    </a:solidFill>
                  </a:rPr>
                  <a:t> numbers</a:t>
                </a:r>
              </a:p>
              <a:p>
                <a:pPr marL="0"/>
                <a:endParaRPr lang="en-US" sz="1800" dirty="0">
                  <a:solidFill>
                    <a:schemeClr val="bg1"/>
                  </a:solidFill>
                </a:endParaRPr>
              </a:p>
              <a:p>
                <a:pPr marL="0"/>
                <a14:m>
                  <m:oMath xmlns:m="http://schemas.openxmlformats.org/officeDocument/2006/math">
                    <m:r>
                      <a:rPr lang="en-US" sz="1800" i="1">
                        <a:solidFill>
                          <a:schemeClr val="bg1"/>
                        </a:solidFill>
                        <a:latin typeface="Cambria Math" panose="02040503050406030204" pitchFamily="18" charset="0"/>
                      </a:rPr>
                      <m:t>𝜋</m:t>
                    </m:r>
                    <m:r>
                      <a:rPr lang="en-US" sz="1800" b="0" i="1">
                        <a:solidFill>
                          <a:schemeClr val="bg1"/>
                        </a:solidFill>
                        <a:latin typeface="Cambria Math" panose="02040503050406030204" pitchFamily="18" charset="0"/>
                      </a:rPr>
                      <m:t>, </m:t>
                    </m:r>
                    <m:r>
                      <a:rPr lang="en-US" sz="1800" b="0" i="1">
                        <a:solidFill>
                          <a:schemeClr val="bg1"/>
                        </a:solidFill>
                        <a:latin typeface="Cambria Math" panose="02040503050406030204" pitchFamily="18" charset="0"/>
                      </a:rPr>
                      <m:t>𝑒</m:t>
                    </m:r>
                    <m:r>
                      <a:rPr lang="en-US" sz="1800" b="0" i="1">
                        <a:solidFill>
                          <a:schemeClr val="bg1"/>
                        </a:solidFill>
                        <a:latin typeface="Cambria Math" panose="02040503050406030204" pitchFamily="18" charset="0"/>
                      </a:rPr>
                      <m:t>, </m:t>
                    </m:r>
                    <m:r>
                      <a:rPr lang="en-US" sz="1800" b="0" i="1">
                        <a:solidFill>
                          <a:schemeClr val="bg1"/>
                        </a:solidFill>
                        <a:latin typeface="Cambria Math" panose="02040503050406030204" pitchFamily="18" charset="0"/>
                      </a:rPr>
                      <m:t>𝛾</m:t>
                    </m:r>
                    <m:r>
                      <a:rPr lang="en-US" sz="1800" b="0" i="1">
                        <a:solidFill>
                          <a:schemeClr val="bg1"/>
                        </a:solidFill>
                        <a:latin typeface="Cambria Math" panose="02040503050406030204" pitchFamily="18" charset="0"/>
                      </a:rPr>
                      <m:t>, </m:t>
                    </m:r>
                    <m:r>
                      <a:rPr lang="en-US" sz="1800" b="0" i="1">
                        <a:solidFill>
                          <a:schemeClr val="bg1"/>
                        </a:solidFill>
                        <a:latin typeface="Cambria Math" panose="02040503050406030204" pitchFamily="18" charset="0"/>
                      </a:rPr>
                      <m:t>𝜑</m:t>
                    </m:r>
                  </m:oMath>
                </a14:m>
                <a:r>
                  <a:rPr lang="en-US" sz="1800" dirty="0">
                    <a:solidFill>
                      <a:schemeClr val="bg1"/>
                    </a:solidFill>
                  </a:rPr>
                  <a:t> are all </a:t>
                </a:r>
                <a:r>
                  <a:rPr lang="en-US" sz="1800" i="1" dirty="0">
                    <a:solidFill>
                      <a:schemeClr val="bg1"/>
                    </a:solidFill>
                  </a:rPr>
                  <a:t>irrational</a:t>
                </a:r>
                <a:r>
                  <a:rPr lang="en-US" sz="1800" dirty="0">
                    <a:solidFill>
                      <a:schemeClr val="bg1"/>
                    </a:solidFill>
                  </a:rPr>
                  <a:t>, and are much more numerous than </a:t>
                </a:r>
                <a14:m>
                  <m:oMath xmlns:m="http://schemas.openxmlformats.org/officeDocument/2006/math">
                    <m:r>
                      <a:rPr lang="en-US" sz="1800" i="1">
                        <a:solidFill>
                          <a:schemeClr val="bg1"/>
                        </a:solidFill>
                        <a:latin typeface="Cambria Math" panose="02040503050406030204" pitchFamily="18" charset="0"/>
                      </a:rPr>
                      <m:t>ℚ</m:t>
                    </m:r>
                  </m:oMath>
                </a14:m>
                <a:r>
                  <a:rPr lang="en-US" sz="1800" dirty="0">
                    <a:solidFill>
                      <a:schemeClr val="bg1"/>
                    </a:solidFill>
                  </a:rPr>
                  <a:t>.</a:t>
                </a:r>
              </a:p>
              <a:p>
                <a:pPr marL="0"/>
                <a:r>
                  <a:rPr lang="en-US" sz="1800" i="1" dirty="0">
                    <a:solidFill>
                      <a:schemeClr val="bg1"/>
                    </a:solidFill>
                  </a:rPr>
                  <a:t>Imaginary</a:t>
                </a:r>
                <a:r>
                  <a:rPr lang="en-US" sz="1800" dirty="0">
                    <a:solidFill>
                      <a:schemeClr val="bg1"/>
                    </a:solidFill>
                  </a:rPr>
                  <a:t> allows </a:t>
                </a:r>
                <a14:m>
                  <m:oMath xmlns:m="http://schemas.openxmlformats.org/officeDocument/2006/math">
                    <m:r>
                      <a:rPr lang="en-US" sz="1800" b="0" i="1">
                        <a:solidFill>
                          <a:schemeClr val="bg1"/>
                        </a:solidFill>
                        <a:latin typeface="Cambria Math" panose="02040503050406030204" pitchFamily="18" charset="0"/>
                      </a:rPr>
                      <m:t>𝑖</m:t>
                    </m:r>
                    <m:r>
                      <a:rPr lang="en-US" sz="1800" b="0" i="1">
                        <a:solidFill>
                          <a:schemeClr val="bg1"/>
                        </a:solidFill>
                        <a:latin typeface="Cambria Math" panose="02040503050406030204" pitchFamily="18" charset="0"/>
                      </a:rPr>
                      <m:t>=</m:t>
                    </m:r>
                    <m:rad>
                      <m:radPr>
                        <m:degHide m:val="on"/>
                        <m:ctrlPr>
                          <a:rPr lang="en-US" sz="1800" b="0" i="1">
                            <a:solidFill>
                              <a:schemeClr val="bg1"/>
                            </a:solidFill>
                            <a:latin typeface="Cambria Math" panose="02040503050406030204" pitchFamily="18" charset="0"/>
                          </a:rPr>
                        </m:ctrlPr>
                      </m:radPr>
                      <m:deg/>
                      <m:e>
                        <m:r>
                          <a:rPr lang="en-US" sz="1800" b="0" i="1">
                            <a:solidFill>
                              <a:schemeClr val="bg1"/>
                            </a:solidFill>
                            <a:latin typeface="Cambria Math" panose="02040503050406030204" pitchFamily="18" charset="0"/>
                          </a:rPr>
                          <m:t>−1</m:t>
                        </m:r>
                      </m:e>
                    </m:rad>
                  </m:oMath>
                </a14:m>
                <a:r>
                  <a:rPr lang="en-US" sz="1800" dirty="0">
                    <a:solidFill>
                      <a:schemeClr val="bg1"/>
                    </a:solidFill>
                  </a:rPr>
                  <a:t>, and so </a:t>
                </a:r>
                <a:r>
                  <a:rPr lang="en-US" sz="1800" i="1" dirty="0">
                    <a:solidFill>
                      <a:schemeClr val="bg1"/>
                    </a:solidFill>
                  </a:rPr>
                  <a:t>complex</a:t>
                </a:r>
                <a:r>
                  <a:rPr lang="en-US" sz="1800" dirty="0">
                    <a:solidFill>
                      <a:schemeClr val="bg1"/>
                    </a:solidFill>
                  </a:rPr>
                  <a:t> is </a:t>
                </a:r>
                <a14:m>
                  <m:oMath xmlns:m="http://schemas.openxmlformats.org/officeDocument/2006/math">
                    <m:r>
                      <a:rPr lang="en-US" sz="1800" b="0" i="1">
                        <a:solidFill>
                          <a:schemeClr val="bg1"/>
                        </a:solidFill>
                        <a:latin typeface="Cambria Math" panose="02040503050406030204" pitchFamily="18" charset="0"/>
                      </a:rPr>
                      <m:t>(</m:t>
                    </m:r>
                    <m:r>
                      <a:rPr lang="en-US" sz="1800" b="0" i="1">
                        <a:solidFill>
                          <a:schemeClr val="bg1"/>
                        </a:solidFill>
                        <a:latin typeface="Cambria Math" panose="02040503050406030204" pitchFamily="18" charset="0"/>
                      </a:rPr>
                      <m:t>𝑎</m:t>
                    </m:r>
                    <m:r>
                      <a:rPr lang="en-US" sz="1800" b="0" i="1">
                        <a:solidFill>
                          <a:schemeClr val="bg1"/>
                        </a:solidFill>
                        <a:latin typeface="Cambria Math" panose="02040503050406030204" pitchFamily="18" charset="0"/>
                      </a:rPr>
                      <m:t>+</m:t>
                    </m:r>
                    <m:r>
                      <a:rPr lang="en-US" sz="1800" b="0" i="1">
                        <a:solidFill>
                          <a:schemeClr val="bg1"/>
                        </a:solidFill>
                        <a:latin typeface="Cambria Math" panose="02040503050406030204" pitchFamily="18" charset="0"/>
                      </a:rPr>
                      <m:t>𝑏𝑖</m:t>
                    </m:r>
                    <m:r>
                      <a:rPr lang="en-US" sz="1800" b="0" i="1">
                        <a:solidFill>
                          <a:schemeClr val="bg1"/>
                        </a:solidFill>
                        <a:latin typeface="Cambria Math" panose="02040503050406030204" pitchFamily="18" charset="0"/>
                      </a:rPr>
                      <m:t>)</m:t>
                    </m:r>
                  </m:oMath>
                </a14:m>
                <a:r>
                  <a:rPr lang="en-US" sz="1800" dirty="0">
                    <a:solidFill>
                      <a:schemeClr val="bg1"/>
                    </a:solidFill>
                  </a:rPr>
                  <a:t>, </a:t>
                </a:r>
                <a14:m>
                  <m:oMath xmlns:m="http://schemas.openxmlformats.org/officeDocument/2006/math">
                    <m:r>
                      <a:rPr lang="en-US" sz="1800" b="0" i="1">
                        <a:solidFill>
                          <a:schemeClr val="bg1"/>
                        </a:solidFill>
                        <a:latin typeface="Cambria Math" panose="02040503050406030204" pitchFamily="18" charset="0"/>
                      </a:rPr>
                      <m:t>𝑎</m:t>
                    </m:r>
                    <m:r>
                      <a:rPr lang="en-US" sz="1800" b="0" i="1">
                        <a:solidFill>
                          <a:schemeClr val="bg1"/>
                        </a:solidFill>
                        <a:latin typeface="Cambria Math" panose="02040503050406030204" pitchFamily="18" charset="0"/>
                      </a:rPr>
                      <m:t>,</m:t>
                    </m:r>
                    <m:r>
                      <a:rPr lang="en-US" sz="1800" b="0" i="1">
                        <a:solidFill>
                          <a:schemeClr val="bg1"/>
                        </a:solidFill>
                        <a:latin typeface="Cambria Math" panose="02040503050406030204" pitchFamily="18" charset="0"/>
                      </a:rPr>
                      <m:t>𝑏</m:t>
                    </m:r>
                    <m:r>
                      <a:rPr lang="en-US" sz="1800" b="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ℝ</m:t>
                    </m:r>
                  </m:oMath>
                </a14:m>
                <a:r>
                  <a:rPr lang="en-US" sz="1800" dirty="0">
                    <a:solidFill>
                      <a:schemeClr val="bg1"/>
                    </a:solidFill>
                  </a:rPr>
                  <a:t>.</a:t>
                </a:r>
              </a:p>
            </p:txBody>
          </p:sp>
        </mc:Choice>
        <mc:Fallback xmlns="">
          <p:sp>
            <p:nvSpPr>
              <p:cNvPr id="3" name="Content Placeholder 2">
                <a:extLst>
                  <a:ext uri="{FF2B5EF4-FFF2-40B4-BE49-F238E27FC236}">
                    <a16:creationId xmlns:a16="http://schemas.microsoft.com/office/drawing/2014/main" id="{35E71C9E-0917-F145-B51A-FDD64F170738}"/>
                  </a:ext>
                </a:extLst>
              </p:cNvPr>
              <p:cNvSpPr>
                <a:spLocks noGrp="1" noRot="1" noChangeAspect="1" noMove="1" noResize="1" noEditPoints="1" noAdjustHandles="1" noChangeArrowheads="1" noChangeShapeType="1" noTextEdit="1"/>
              </p:cNvSpPr>
              <p:nvPr>
                <p:ph sz="half" idx="1"/>
              </p:nvPr>
            </p:nvSpPr>
            <p:spPr>
              <a:xfrm>
                <a:off x="6464409" y="2197386"/>
                <a:ext cx="4699459" cy="3903163"/>
              </a:xfrm>
              <a:blipFill>
                <a:blip r:embed="rId4"/>
                <a:stretch>
                  <a:fillRect l="-1078" r="-1887"/>
                </a:stretch>
              </a:blipFill>
            </p:spPr>
            <p:txBody>
              <a:bodyPr/>
              <a:lstStyle/>
              <a:p>
                <a:r>
                  <a:rPr lang="en-US">
                    <a:noFill/>
                  </a:rPr>
                  <a:t> </a:t>
                </a:r>
              </a:p>
            </p:txBody>
          </p:sp>
        </mc:Fallback>
      </mc:AlternateContent>
      <p:sp>
        <p:nvSpPr>
          <p:cNvPr id="7" name="Date Placeholder 6">
            <a:extLst>
              <a:ext uri="{FF2B5EF4-FFF2-40B4-BE49-F238E27FC236}">
                <a16:creationId xmlns:a16="http://schemas.microsoft.com/office/drawing/2014/main" id="{D5A1BE7E-489D-A743-B81A-B44F5E1BB3EF}"/>
              </a:ext>
            </a:extLst>
          </p:cNvPr>
          <p:cNvSpPr>
            <a:spLocks noGrp="1"/>
          </p:cNvSpPr>
          <p:nvPr>
            <p:ph type="dt" sz="half" idx="10"/>
          </p:nvPr>
        </p:nvSpPr>
        <p:spPr>
          <a:xfrm rot="5400000">
            <a:off x="10735056" y="987552"/>
            <a:ext cx="2286000" cy="640080"/>
          </a:xfrm>
        </p:spPr>
        <p:txBody>
          <a:bodyPr vert="horz" lIns="91440" tIns="45720" rIns="91440" bIns="45720" rtlCol="0" anchor="ctr">
            <a:normAutofit/>
          </a:bodyPr>
          <a:lstStyle/>
          <a:p>
            <a:pPr algn="r" defTabSz="914400">
              <a:spcAft>
                <a:spcPts val="600"/>
              </a:spcAft>
            </a:pPr>
            <a:fld id="{B3236BCF-9AF4-C745-8E82-DF6DA079B50B}" type="datetime3">
              <a:rPr lang="en-US" sz="1000">
                <a:solidFill>
                  <a:schemeClr val="bg1"/>
                </a:solidFill>
              </a:rPr>
              <a:pPr algn="r" defTabSz="914400">
                <a:spcAft>
                  <a:spcPts val="600"/>
                </a:spcAft>
              </a:pPr>
              <a:t>27 September 2022</a:t>
            </a:fld>
            <a:endParaRPr lang="en-US" sz="1000">
              <a:solidFill>
                <a:schemeClr val="bg1"/>
              </a:solidFill>
            </a:endParaRPr>
          </a:p>
        </p:txBody>
      </p:sp>
      <p:sp>
        <p:nvSpPr>
          <p:cNvPr id="4" name="Footer Placeholder 3">
            <a:extLst>
              <a:ext uri="{FF2B5EF4-FFF2-40B4-BE49-F238E27FC236}">
                <a16:creationId xmlns:a16="http://schemas.microsoft.com/office/drawing/2014/main" id="{43B3B292-3F89-FC4C-A823-6A650BC553D8}"/>
              </a:ext>
            </a:extLst>
          </p:cNvPr>
          <p:cNvSpPr>
            <a:spLocks noGrp="1"/>
          </p:cNvSpPr>
          <p:nvPr>
            <p:ph type="ftr" sz="quarter" idx="11"/>
          </p:nvPr>
        </p:nvSpPr>
        <p:spPr>
          <a:xfrm rot="5400000">
            <a:off x="10040112" y="4032504"/>
            <a:ext cx="3657600" cy="640080"/>
          </a:xfrm>
        </p:spPr>
        <p:txBody>
          <a:bodyPr vert="horz" lIns="91440" tIns="45720" rIns="91440" bIns="45720" rtlCol="0" anchor="ctr">
            <a:normAutofit/>
          </a:bodyPr>
          <a:lstStyle/>
          <a:p>
            <a:pPr defTabSz="914400">
              <a:spcAft>
                <a:spcPts val="600"/>
              </a:spcAft>
            </a:pPr>
            <a:r>
              <a:rPr lang="en-US" sz="1000" kern="1200">
                <a:solidFill>
                  <a:schemeClr val="bg1"/>
                </a:solidFill>
                <a:latin typeface="+mn-lt"/>
                <a:ea typeface="+mn-ea"/>
                <a:cs typeface="+mn-cs"/>
              </a:rPr>
              <a:t>© 2021 Darrell Long</a:t>
            </a:r>
          </a:p>
        </p:txBody>
      </p:sp>
      <p:sp>
        <p:nvSpPr>
          <p:cNvPr id="5" name="Slide Number Placeholder 4">
            <a:extLst>
              <a:ext uri="{FF2B5EF4-FFF2-40B4-BE49-F238E27FC236}">
                <a16:creationId xmlns:a16="http://schemas.microsoft.com/office/drawing/2014/main" id="{74EEB351-D73F-3347-94AA-DE097F3FD862}"/>
              </a:ext>
            </a:extLst>
          </p:cNvPr>
          <p:cNvSpPr>
            <a:spLocks noGrp="1"/>
          </p:cNvSpPr>
          <p:nvPr>
            <p:ph type="sldNum" sz="quarter" idx="12"/>
          </p:nvPr>
        </p:nvSpPr>
        <p:spPr>
          <a:xfrm>
            <a:off x="11548872" y="6217920"/>
            <a:ext cx="640080" cy="640080"/>
          </a:xfrm>
        </p:spPr>
        <p:txBody>
          <a:bodyPr vert="horz" lIns="91440" tIns="45720" rIns="91440" bIns="45720" rtlCol="0" anchor="ctr">
            <a:normAutofit/>
          </a:bodyPr>
          <a:lstStyle/>
          <a:p>
            <a:pPr algn="ctr" defTabSz="914400">
              <a:spcAft>
                <a:spcPts val="600"/>
              </a:spcAft>
            </a:pPr>
            <a:fld id="{C839E621-CBEA-FC4C-905A-93C58F9E1BA6}" type="slidenum">
              <a:rPr lang="en-US" sz="1600">
                <a:solidFill>
                  <a:schemeClr val="bg1"/>
                </a:solidFill>
              </a:rPr>
              <a:pPr algn="ctr" defTabSz="914400">
                <a:spcAft>
                  <a:spcPts val="600"/>
                </a:spcAft>
              </a:pPr>
              <a:t>5</a:t>
            </a:fld>
            <a:endParaRPr lang="en-US" sz="1600">
              <a:solidFill>
                <a:schemeClr val="bg1"/>
              </a:solidFill>
            </a:endParaRPr>
          </a:p>
        </p:txBody>
      </p:sp>
    </p:spTree>
    <p:extLst>
      <p:ext uri="{BB962C8B-B14F-4D97-AF65-F5344CB8AC3E}">
        <p14:creationId xmlns:p14="http://schemas.microsoft.com/office/powerpoint/2010/main" val="2938123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86C5-1368-B641-B6C5-9E604F3A8BCC}"/>
              </a:ext>
            </a:extLst>
          </p:cNvPr>
          <p:cNvSpPr>
            <a:spLocks noGrp="1"/>
          </p:cNvSpPr>
          <p:nvPr>
            <p:ph type="title"/>
          </p:nvPr>
        </p:nvSpPr>
        <p:spPr>
          <a:xfrm>
            <a:off x="1137037" y="609600"/>
            <a:ext cx="5915197" cy="1330519"/>
          </a:xfrm>
        </p:spPr>
        <p:txBody>
          <a:bodyPr vert="horz" lIns="91440" tIns="45720" rIns="91440" bIns="45720" rtlCol="0" anchor="ctr">
            <a:normAutofit/>
          </a:bodyPr>
          <a:lstStyle/>
          <a:p>
            <a:r>
              <a:rPr lang="en-US" dirty="0"/>
              <a:t>Integers and Natural Numbers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1BE22D-0F54-1040-883A-F593D7B61339}"/>
                  </a:ext>
                </a:extLst>
              </p:cNvPr>
              <p:cNvSpPr>
                <a:spLocks noGrp="1"/>
              </p:cNvSpPr>
              <p:nvPr>
                <p:ph sz="half" idx="1"/>
              </p:nvPr>
            </p:nvSpPr>
            <p:spPr>
              <a:xfrm>
                <a:off x="1137037" y="2549718"/>
                <a:ext cx="5747857" cy="3552969"/>
              </a:xfrm>
            </p:spPr>
            <p:txBody>
              <a:bodyPr vert="horz" lIns="91440" tIns="45720" rIns="91440" bIns="45720" rtlCol="0">
                <a:normAutofit/>
              </a:bodyPr>
              <a:lstStyle/>
              <a:p>
                <a:pPr marL="0"/>
                <a14:m>
                  <m:oMath xmlns:m="http://schemas.openxmlformats.org/officeDocument/2006/math">
                    <m:r>
                      <a:rPr lang="en-US" sz="1700" i="1">
                        <a:latin typeface="Cambria Math" panose="02040503050406030204" pitchFamily="18" charset="0"/>
                      </a:rPr>
                      <m:t>ℤ</m:t>
                    </m:r>
                    <m:r>
                      <a:rPr lang="en-US" sz="1700" b="0" i="1">
                        <a:latin typeface="Cambria Math" panose="02040503050406030204" pitchFamily="18" charset="0"/>
                      </a:rPr>
                      <m:t>=</m:t>
                    </m:r>
                    <m:d>
                      <m:dPr>
                        <m:begChr m:val="{"/>
                        <m:endChr m:val="}"/>
                        <m:ctrlPr>
                          <a:rPr lang="en-US" sz="1700" b="0" i="1">
                            <a:latin typeface="Cambria Math" panose="02040503050406030204" pitchFamily="18" charset="0"/>
                          </a:rPr>
                        </m:ctrlPr>
                      </m:dPr>
                      <m:e>
                        <m:r>
                          <a:rPr lang="en-US" sz="1700" b="0" i="1">
                            <a:latin typeface="Cambria Math" panose="02040503050406030204" pitchFamily="18" charset="0"/>
                          </a:rPr>
                          <m:t>…, −2, −1, 0, 1, 2, …</m:t>
                        </m:r>
                      </m:e>
                    </m:d>
                  </m:oMath>
                </a14:m>
                <a:r>
                  <a:rPr lang="en-US" sz="1700" b="0" dirty="0"/>
                  <a:t> denotes the </a:t>
                </a:r>
                <a:r>
                  <a:rPr lang="en-US" sz="1700" b="0" i="1" dirty="0"/>
                  <a:t>integers</a:t>
                </a:r>
                <a:r>
                  <a:rPr lang="en-US" sz="1700" b="0" dirty="0"/>
                  <a:t>.</a:t>
                </a:r>
              </a:p>
              <a:p>
                <a:pPr marL="0"/>
                <a14:m>
                  <m:oMath xmlns:m="http://schemas.openxmlformats.org/officeDocument/2006/math">
                    <m:sSup>
                      <m:sSupPr>
                        <m:ctrlPr>
                          <a:rPr lang="en-US" sz="1700" b="0" i="1">
                            <a:latin typeface="Cambria Math" panose="02040503050406030204" pitchFamily="18" charset="0"/>
                          </a:rPr>
                        </m:ctrlPr>
                      </m:sSupPr>
                      <m:e>
                        <m:r>
                          <a:rPr lang="en-US" sz="1700" i="1">
                            <a:latin typeface="Cambria Math" panose="02040503050406030204" pitchFamily="18" charset="0"/>
                          </a:rPr>
                          <m:t>ℤ</m:t>
                        </m:r>
                      </m:e>
                      <m:sup>
                        <m:r>
                          <a:rPr lang="en-US" sz="1700" b="0" i="1">
                            <a:latin typeface="Cambria Math" panose="02040503050406030204" pitchFamily="18" charset="0"/>
                          </a:rPr>
                          <m:t>+</m:t>
                        </m:r>
                      </m:sup>
                    </m:sSup>
                    <m:r>
                      <a:rPr lang="en-US" sz="1700" b="0" i="1">
                        <a:latin typeface="Cambria Math" panose="02040503050406030204" pitchFamily="18" charset="0"/>
                      </a:rPr>
                      <m:t>=</m:t>
                    </m:r>
                    <m:d>
                      <m:dPr>
                        <m:begChr m:val="{"/>
                        <m:endChr m:val="}"/>
                        <m:ctrlPr>
                          <a:rPr lang="en-US" sz="1700" b="0" i="1">
                            <a:latin typeface="Cambria Math" panose="02040503050406030204" pitchFamily="18" charset="0"/>
                          </a:rPr>
                        </m:ctrlPr>
                      </m:dPr>
                      <m:e>
                        <m:r>
                          <a:rPr lang="en-US" sz="1700" b="0" i="1">
                            <a:latin typeface="Cambria Math" panose="02040503050406030204" pitchFamily="18" charset="0"/>
                          </a:rPr>
                          <m:t>1, 2, 3, …</m:t>
                        </m:r>
                      </m:e>
                    </m:d>
                  </m:oMath>
                </a14:m>
                <a:r>
                  <a:rPr lang="en-US" sz="1700" dirty="0"/>
                  <a:t> is the set of </a:t>
                </a:r>
                <a:r>
                  <a:rPr lang="en-US" sz="1700" i="1" dirty="0"/>
                  <a:t>positive</a:t>
                </a:r>
                <a:r>
                  <a:rPr lang="en-US" sz="1700" dirty="0"/>
                  <a:t> </a:t>
                </a:r>
                <a:r>
                  <a:rPr lang="en-US" sz="1700" i="1" dirty="0"/>
                  <a:t>integers.</a:t>
                </a:r>
              </a:p>
              <a:p>
                <a:pPr marL="0"/>
                <a14:m>
                  <m:oMath xmlns:m="http://schemas.openxmlformats.org/officeDocument/2006/math">
                    <m:sSup>
                      <m:sSupPr>
                        <m:ctrlPr>
                          <a:rPr lang="en-US" sz="1700" b="0" i="1">
                            <a:latin typeface="Cambria Math" panose="02040503050406030204" pitchFamily="18" charset="0"/>
                          </a:rPr>
                        </m:ctrlPr>
                      </m:sSupPr>
                      <m:e>
                        <m:r>
                          <a:rPr lang="en-US" sz="1700" i="1">
                            <a:latin typeface="Cambria Math" panose="02040503050406030204" pitchFamily="18" charset="0"/>
                          </a:rPr>
                          <m:t>ℤ</m:t>
                        </m:r>
                      </m:e>
                      <m:sup>
                        <m:r>
                          <a:rPr lang="en-US" sz="1700" b="0" i="1">
                            <a:latin typeface="Cambria Math" panose="02040503050406030204" pitchFamily="18" charset="0"/>
                          </a:rPr>
                          <m:t>−</m:t>
                        </m:r>
                      </m:sup>
                    </m:sSup>
                    <m:r>
                      <a:rPr lang="en-US" sz="1700" b="0" i="1">
                        <a:latin typeface="Cambria Math" panose="02040503050406030204" pitchFamily="18" charset="0"/>
                      </a:rPr>
                      <m:t>={…, −3, −2, −1}</m:t>
                    </m:r>
                  </m:oMath>
                </a14:m>
                <a:r>
                  <a:rPr lang="en-US" sz="1700" dirty="0"/>
                  <a:t> is the set of </a:t>
                </a:r>
                <a:r>
                  <a:rPr lang="en-US" sz="1700" i="1" dirty="0"/>
                  <a:t>negative integers.</a:t>
                </a:r>
              </a:p>
              <a:p>
                <a:pPr marL="0"/>
                <a14:m>
                  <m:oMath xmlns:m="http://schemas.openxmlformats.org/officeDocument/2006/math">
                    <m:r>
                      <a:rPr lang="en-US" sz="1700" b="0" i="1">
                        <a:latin typeface="Cambria Math" panose="02040503050406030204" pitchFamily="18" charset="0"/>
                      </a:rPr>
                      <m:t>0</m:t>
                    </m:r>
                  </m:oMath>
                </a14:m>
                <a:r>
                  <a:rPr lang="en-US" sz="1700" dirty="0"/>
                  <a:t> is special, it is </a:t>
                </a:r>
                <a:r>
                  <a:rPr lang="en-US" sz="1700" i="1" dirty="0"/>
                  <a:t>neither positive nor negative.</a:t>
                </a:r>
              </a:p>
              <a:p>
                <a:pPr marL="457200" lvl="1"/>
                <a:r>
                  <a:rPr lang="en-US" sz="1700" dirty="0"/>
                  <a:t>The concept of zero came to us from ancient Mesopotamia via India.</a:t>
                </a:r>
              </a:p>
              <a:p>
                <a:pPr marL="0"/>
                <a:r>
                  <a:rPr lang="en-US" sz="1700" dirty="0"/>
                  <a:t>The </a:t>
                </a:r>
                <a:r>
                  <a:rPr lang="en-US" sz="1700" i="1" dirty="0"/>
                  <a:t>natural numbers </a:t>
                </a:r>
                <a:r>
                  <a:rPr lang="en-US" sz="1700" dirty="0"/>
                  <a:t>are denoted </a:t>
                </a:r>
                <a14:m>
                  <m:oMath xmlns:m="http://schemas.openxmlformats.org/officeDocument/2006/math">
                    <m:r>
                      <a:rPr lang="en-US" sz="1700" b="0" i="1">
                        <a:latin typeface="Cambria Math" panose="02040503050406030204" pitchFamily="18" charset="0"/>
                      </a:rPr>
                      <m:t>ℕ</m:t>
                    </m:r>
                    <m:r>
                      <a:rPr lang="en-US" sz="1700" b="0" i="1">
                        <a:latin typeface="Cambria Math" panose="02040503050406030204" pitchFamily="18" charset="0"/>
                      </a:rPr>
                      <m:t>=</m:t>
                    </m:r>
                    <m:d>
                      <m:dPr>
                        <m:begChr m:val="{"/>
                        <m:endChr m:val="}"/>
                        <m:ctrlPr>
                          <a:rPr lang="en-US" sz="1700" b="0" i="1">
                            <a:latin typeface="Cambria Math" panose="02040503050406030204" pitchFamily="18" charset="0"/>
                          </a:rPr>
                        </m:ctrlPr>
                      </m:dPr>
                      <m:e>
                        <m:r>
                          <a:rPr lang="en-US" sz="1700" b="0" i="1">
                            <a:latin typeface="Cambria Math" panose="02040503050406030204" pitchFamily="18" charset="0"/>
                          </a:rPr>
                          <m:t>0</m:t>
                        </m:r>
                      </m:e>
                    </m:d>
                    <m:r>
                      <a:rPr lang="en-US" sz="1700" b="0" i="1">
                        <a:latin typeface="Cambria Math" panose="02040503050406030204" pitchFamily="18" charset="0"/>
                      </a:rPr>
                      <m:t>∪</m:t>
                    </m:r>
                    <m:sSup>
                      <m:sSupPr>
                        <m:ctrlPr>
                          <a:rPr lang="en-US" sz="1700" b="0" i="1">
                            <a:latin typeface="Cambria Math" panose="02040503050406030204" pitchFamily="18" charset="0"/>
                          </a:rPr>
                        </m:ctrlPr>
                      </m:sSupPr>
                      <m:e>
                        <m:r>
                          <a:rPr lang="en-US" sz="1700" b="0" i="1">
                            <a:latin typeface="Cambria Math" panose="02040503050406030204" pitchFamily="18" charset="0"/>
                          </a:rPr>
                          <m:t>ℤ</m:t>
                        </m:r>
                      </m:e>
                      <m:sup>
                        <m:r>
                          <a:rPr lang="en-US" sz="1700" b="0" i="1">
                            <a:latin typeface="Cambria Math" panose="02040503050406030204" pitchFamily="18" charset="0"/>
                          </a:rPr>
                          <m:t>+</m:t>
                        </m:r>
                      </m:sup>
                    </m:sSup>
                  </m:oMath>
                </a14:m>
                <a:r>
                  <a:rPr lang="en-US" sz="1700" b="0" dirty="0"/>
                  <a:t> and when we were children, we called these the </a:t>
                </a:r>
                <a:r>
                  <a:rPr lang="en-US" sz="1700" b="0" i="1" dirty="0"/>
                  <a:t>counting numbers</a:t>
                </a:r>
                <a:r>
                  <a:rPr lang="en-US" sz="1700" b="0" dirty="0"/>
                  <a:t>.</a:t>
                </a:r>
              </a:p>
              <a:p>
                <a:pPr marL="457200" lvl="1"/>
                <a:r>
                  <a:rPr lang="en-US" sz="1700" dirty="0"/>
                  <a:t>Some people do not include zero in the natural numbers, but we will (Computer Scientists love zero).</a:t>
                </a:r>
                <a:endParaRPr lang="en-US" sz="1700" b="0" dirty="0"/>
              </a:p>
              <a:p>
                <a:pPr marL="0"/>
                <a:endParaRPr lang="en-US" sz="1700" dirty="0"/>
              </a:p>
            </p:txBody>
          </p:sp>
        </mc:Choice>
        <mc:Fallback xmlns="">
          <p:sp>
            <p:nvSpPr>
              <p:cNvPr id="3" name="Content Placeholder 2">
                <a:extLst>
                  <a:ext uri="{FF2B5EF4-FFF2-40B4-BE49-F238E27FC236}">
                    <a16:creationId xmlns:a16="http://schemas.microsoft.com/office/drawing/2014/main" id="{E01BE22D-0F54-1040-883A-F593D7B61339}"/>
                  </a:ext>
                </a:extLst>
              </p:cNvPr>
              <p:cNvSpPr>
                <a:spLocks noGrp="1" noRot="1" noChangeAspect="1" noMove="1" noResize="1" noEditPoints="1" noAdjustHandles="1" noChangeArrowheads="1" noChangeShapeType="1" noTextEdit="1"/>
              </p:cNvSpPr>
              <p:nvPr>
                <p:ph sz="half" idx="1"/>
              </p:nvPr>
            </p:nvSpPr>
            <p:spPr>
              <a:xfrm>
                <a:off x="1137037" y="2549718"/>
                <a:ext cx="5747857" cy="3552969"/>
              </a:xfrm>
              <a:blipFill>
                <a:blip r:embed="rId2"/>
                <a:stretch>
                  <a:fillRect l="-662" t="-1068"/>
                </a:stretch>
              </a:blipFill>
            </p:spPr>
            <p:txBody>
              <a:bodyPr/>
              <a:lstStyle/>
              <a:p>
                <a:r>
                  <a:rPr lang="en-US">
                    <a:noFill/>
                  </a:rPr>
                  <a:t> </a:t>
                </a:r>
              </a:p>
            </p:txBody>
          </p:sp>
        </mc:Fallback>
      </mc:AlternateContent>
      <p:pic>
        <p:nvPicPr>
          <p:cNvPr id="9" name="Content Placeholder 8" descr="A picture containing text, stone, old&#10;&#10;Description automatically generated">
            <a:extLst>
              <a:ext uri="{FF2B5EF4-FFF2-40B4-BE49-F238E27FC236}">
                <a16:creationId xmlns:a16="http://schemas.microsoft.com/office/drawing/2014/main" id="{F0FE4B35-2554-5343-85CE-9A2CBEBB68AE}"/>
              </a:ext>
            </a:extLst>
          </p:cNvPr>
          <p:cNvPicPr>
            <a:picLocks noGrp="1" noChangeAspect="1"/>
          </p:cNvPicPr>
          <p:nvPr>
            <p:ph sz="half" idx="2"/>
          </p:nvPr>
        </p:nvPicPr>
        <p:blipFill rotWithShape="1">
          <a:blip r:embed="rId3"/>
          <a:srcRect r="8128" b="1"/>
          <a:stretch/>
        </p:blipFill>
        <p:spPr>
          <a:xfrm>
            <a:off x="7806695" y="853164"/>
            <a:ext cx="3573411" cy="5151672"/>
          </a:xfrm>
          <a:prstGeom prst="rect">
            <a:avLst/>
          </a:prstGeom>
        </p:spPr>
      </p:pic>
      <p:sp>
        <p:nvSpPr>
          <p:cNvPr id="5" name="Date Placeholder 4">
            <a:extLst>
              <a:ext uri="{FF2B5EF4-FFF2-40B4-BE49-F238E27FC236}">
                <a16:creationId xmlns:a16="http://schemas.microsoft.com/office/drawing/2014/main" id="{E5D47049-C658-5842-B227-D129AAA77D1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D054C768-6F50-C14A-8A1C-976F2FEA1C3B}" type="datetime3">
              <a:rPr lang="en-US" sz="1000">
                <a:solidFill>
                  <a:prstClr val="black">
                    <a:tint val="75000"/>
                  </a:prstClr>
                </a:solidFill>
                <a:latin typeface="Calibri" panose="020F0502020204030204"/>
              </a:rPr>
              <a:pPr>
                <a:spcAft>
                  <a:spcPts val="600"/>
                </a:spcAft>
                <a:defRPr/>
              </a:pPr>
              <a:t>27 September 2022</a:t>
            </a:fld>
            <a:endParaRPr lang="en-US" sz="1000">
              <a:solidFill>
                <a:prstClr val="black">
                  <a:tint val="75000"/>
                </a:prstClr>
              </a:solidFill>
              <a:latin typeface="Calibri" panose="020F0502020204030204"/>
            </a:endParaRPr>
          </a:p>
        </p:txBody>
      </p:sp>
      <p:sp>
        <p:nvSpPr>
          <p:cNvPr id="6" name="Footer Placeholder 5">
            <a:extLst>
              <a:ext uri="{FF2B5EF4-FFF2-40B4-BE49-F238E27FC236}">
                <a16:creationId xmlns:a16="http://schemas.microsoft.com/office/drawing/2014/main" id="{01BBB600-388E-1D4D-AA96-506499FBBE4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sz="1000" kern="1200" dirty="0">
                <a:solidFill>
                  <a:prstClr val="black">
                    <a:tint val="75000"/>
                  </a:prstClr>
                </a:solidFill>
                <a:latin typeface="Calibri" panose="020F0502020204030204"/>
                <a:ea typeface="+mn-ea"/>
                <a:cs typeface="+mn-cs"/>
              </a:rPr>
              <a:t>© 2021 Darrell Long</a:t>
            </a:r>
          </a:p>
        </p:txBody>
      </p:sp>
      <p:sp>
        <p:nvSpPr>
          <p:cNvPr id="7" name="Slide Number Placeholder 6">
            <a:extLst>
              <a:ext uri="{FF2B5EF4-FFF2-40B4-BE49-F238E27FC236}">
                <a16:creationId xmlns:a16="http://schemas.microsoft.com/office/drawing/2014/main" id="{18E90CE4-6A39-4349-9096-53D2EBA7825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C839E621-CBEA-FC4C-905A-93C58F9E1BA6}" type="slidenum">
              <a:rPr lang="en-US" sz="1000">
                <a:solidFill>
                  <a:prstClr val="black">
                    <a:tint val="75000"/>
                  </a:prstClr>
                </a:solidFill>
                <a:latin typeface="Calibri" panose="020F0502020204030204"/>
              </a:rPr>
              <a:pPr>
                <a:spcAft>
                  <a:spcPts val="600"/>
                </a:spcAft>
                <a:defRPr/>
              </a:pPr>
              <a:t>6</a:t>
            </a:fld>
            <a:endParaRPr lang="en-US" sz="1000">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0830C3D5-B4E9-814D-9F27-49A171B9406E}"/>
              </a:ext>
            </a:extLst>
          </p:cNvPr>
          <p:cNvSpPr txBox="1"/>
          <p:nvPr/>
        </p:nvSpPr>
        <p:spPr>
          <a:xfrm>
            <a:off x="8064500" y="152400"/>
            <a:ext cx="3175000" cy="646331"/>
          </a:xfrm>
          <a:prstGeom prst="rect">
            <a:avLst/>
          </a:prstGeom>
          <a:noFill/>
        </p:spPr>
        <p:txBody>
          <a:bodyPr wrap="square" rtlCol="0">
            <a:spAutoFit/>
          </a:bodyPr>
          <a:lstStyle/>
          <a:p>
            <a:pPr algn="ctr"/>
            <a:r>
              <a:rPr lang="en-US" dirty="0"/>
              <a:t>“Queen of the Night” (Ishtar)</a:t>
            </a:r>
          </a:p>
          <a:p>
            <a:pPr algn="ctr"/>
            <a:r>
              <a:rPr lang="en-US" dirty="0"/>
              <a:t>Babylon 1800–1720 BC</a:t>
            </a:r>
          </a:p>
        </p:txBody>
      </p:sp>
      <p:sp>
        <p:nvSpPr>
          <p:cNvPr id="14" name="TextBox 13">
            <a:extLst>
              <a:ext uri="{FF2B5EF4-FFF2-40B4-BE49-F238E27FC236}">
                <a16:creationId xmlns:a16="http://schemas.microsoft.com/office/drawing/2014/main" id="{4A27FD01-DA98-CC45-B4C7-C242898BCA3E}"/>
              </a:ext>
            </a:extLst>
          </p:cNvPr>
          <p:cNvSpPr txBox="1"/>
          <p:nvPr/>
        </p:nvSpPr>
        <p:spPr>
          <a:xfrm>
            <a:off x="442732" y="5762560"/>
            <a:ext cx="6734536" cy="661720"/>
          </a:xfrm>
          <a:prstGeom prst="rect">
            <a:avLst/>
          </a:prstGeom>
          <a:noFill/>
        </p:spPr>
        <p:txBody>
          <a:bodyPr wrap="none" rtlCol="0">
            <a:spAutoFit/>
          </a:bodyPr>
          <a:lstStyle/>
          <a:p>
            <a:pPr>
              <a:spcAft>
                <a:spcPts val="600"/>
              </a:spcAft>
            </a:pPr>
            <a:r>
              <a:rPr lang="de-DE" sz="1600" i="1" dirty="0"/>
              <a:t>Die ganzen Zahlen hat der liebe Gott gemacht, alles andere ist Menschenwerk. </a:t>
            </a:r>
          </a:p>
          <a:p>
            <a:pPr algn="r">
              <a:spcAft>
                <a:spcPts val="600"/>
              </a:spcAft>
            </a:pPr>
            <a:r>
              <a:rPr lang="de-DE" sz="1600" dirty="0"/>
              <a:t>—Leopold </a:t>
            </a:r>
            <a:r>
              <a:rPr lang="de-DE" sz="1600" dirty="0" err="1"/>
              <a:t>Kronecker</a:t>
            </a:r>
            <a:endParaRPr lang="en-US" sz="1600" dirty="0"/>
          </a:p>
        </p:txBody>
      </p:sp>
    </p:spTree>
    <p:extLst>
      <p:ext uri="{BB962C8B-B14F-4D97-AF65-F5344CB8AC3E}">
        <p14:creationId xmlns:p14="http://schemas.microsoft.com/office/powerpoint/2010/main" val="2009215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486A1FB-BD35-4FEB-91EB-B2F5055B2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59686"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4">
            <a:extLst>
              <a:ext uri="{FF2B5EF4-FFF2-40B4-BE49-F238E27FC236}">
                <a16:creationId xmlns:a16="http://schemas.microsoft.com/office/drawing/2014/main" id="{32863260-465E-4A9B-98CA-77693B32C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7012"/>
            <a:ext cx="4838700" cy="1323975"/>
          </a:xfrm>
          <a:custGeom>
            <a:avLst/>
            <a:gdLst>
              <a:gd name="connsiteX0" fmla="*/ 0 w 4838700"/>
              <a:gd name="connsiteY0" fmla="*/ 0 h 1323975"/>
              <a:gd name="connsiteX1" fmla="*/ 4838700 w 4838700"/>
              <a:gd name="connsiteY1" fmla="*/ 0 h 1323975"/>
              <a:gd name="connsiteX2" fmla="*/ 4838700 w 4838700"/>
              <a:gd name="connsiteY2" fmla="*/ 78123 h 1323975"/>
              <a:gd name="connsiteX3" fmla="*/ 4822272 w 4838700"/>
              <a:gd name="connsiteY3" fmla="*/ 81440 h 1323975"/>
              <a:gd name="connsiteX4" fmla="*/ 4781550 w 4838700"/>
              <a:gd name="connsiteY4" fmla="*/ 142875 h 1323975"/>
              <a:gd name="connsiteX5" fmla="*/ 4822272 w 4838700"/>
              <a:gd name="connsiteY5" fmla="*/ 204311 h 1323975"/>
              <a:gd name="connsiteX6" fmla="*/ 4838700 w 4838700"/>
              <a:gd name="connsiteY6" fmla="*/ 207627 h 1323975"/>
              <a:gd name="connsiteX7" fmla="*/ 4838700 w 4838700"/>
              <a:gd name="connsiteY7" fmla="*/ 287197 h 1323975"/>
              <a:gd name="connsiteX8" fmla="*/ 4822272 w 4838700"/>
              <a:gd name="connsiteY8" fmla="*/ 290514 h 1323975"/>
              <a:gd name="connsiteX9" fmla="*/ 4781550 w 4838700"/>
              <a:gd name="connsiteY9" fmla="*/ 351949 h 1323975"/>
              <a:gd name="connsiteX10" fmla="*/ 4822272 w 4838700"/>
              <a:gd name="connsiteY10" fmla="*/ 413385 h 1323975"/>
              <a:gd name="connsiteX11" fmla="*/ 4838700 w 4838700"/>
              <a:gd name="connsiteY11" fmla="*/ 416701 h 1323975"/>
              <a:gd name="connsiteX12" fmla="*/ 4838700 w 4838700"/>
              <a:gd name="connsiteY12" fmla="*/ 496271 h 1323975"/>
              <a:gd name="connsiteX13" fmla="*/ 4822272 w 4838700"/>
              <a:gd name="connsiteY13" fmla="*/ 499588 h 1323975"/>
              <a:gd name="connsiteX14" fmla="*/ 4781550 w 4838700"/>
              <a:gd name="connsiteY14" fmla="*/ 561023 h 1323975"/>
              <a:gd name="connsiteX15" fmla="*/ 4822272 w 4838700"/>
              <a:gd name="connsiteY15" fmla="*/ 622459 h 1323975"/>
              <a:gd name="connsiteX16" fmla="*/ 4838700 w 4838700"/>
              <a:gd name="connsiteY16" fmla="*/ 625775 h 1323975"/>
              <a:gd name="connsiteX17" fmla="*/ 4838700 w 4838700"/>
              <a:gd name="connsiteY17" fmla="*/ 705345 h 1323975"/>
              <a:gd name="connsiteX18" fmla="*/ 4822272 w 4838700"/>
              <a:gd name="connsiteY18" fmla="*/ 708662 h 1323975"/>
              <a:gd name="connsiteX19" fmla="*/ 4781550 w 4838700"/>
              <a:gd name="connsiteY19" fmla="*/ 770097 h 1323975"/>
              <a:gd name="connsiteX20" fmla="*/ 4822272 w 4838700"/>
              <a:gd name="connsiteY20" fmla="*/ 831533 h 1323975"/>
              <a:gd name="connsiteX21" fmla="*/ 4838700 w 4838700"/>
              <a:gd name="connsiteY21" fmla="*/ 834849 h 1323975"/>
              <a:gd name="connsiteX22" fmla="*/ 4838700 w 4838700"/>
              <a:gd name="connsiteY22" fmla="*/ 914419 h 1323975"/>
              <a:gd name="connsiteX23" fmla="*/ 4822272 w 4838700"/>
              <a:gd name="connsiteY23" fmla="*/ 917736 h 1323975"/>
              <a:gd name="connsiteX24" fmla="*/ 4781550 w 4838700"/>
              <a:gd name="connsiteY24" fmla="*/ 979171 h 1323975"/>
              <a:gd name="connsiteX25" fmla="*/ 4822272 w 4838700"/>
              <a:gd name="connsiteY25" fmla="*/ 1040607 h 1323975"/>
              <a:gd name="connsiteX26" fmla="*/ 4838700 w 4838700"/>
              <a:gd name="connsiteY26" fmla="*/ 1043923 h 1323975"/>
              <a:gd name="connsiteX27" fmla="*/ 4838700 w 4838700"/>
              <a:gd name="connsiteY27" fmla="*/ 1123491 h 1323975"/>
              <a:gd name="connsiteX28" fmla="*/ 4822272 w 4838700"/>
              <a:gd name="connsiteY28" fmla="*/ 1126808 h 1323975"/>
              <a:gd name="connsiteX29" fmla="*/ 4781550 w 4838700"/>
              <a:gd name="connsiteY29" fmla="*/ 1188243 h 1323975"/>
              <a:gd name="connsiteX30" fmla="*/ 4822272 w 4838700"/>
              <a:gd name="connsiteY30" fmla="*/ 1249679 h 1323975"/>
              <a:gd name="connsiteX31" fmla="*/ 4838700 w 4838700"/>
              <a:gd name="connsiteY31" fmla="*/ 1252995 h 1323975"/>
              <a:gd name="connsiteX32" fmla="*/ 4838700 w 4838700"/>
              <a:gd name="connsiteY32" fmla="*/ 1323975 h 1323975"/>
              <a:gd name="connsiteX33" fmla="*/ 0 w 4838700"/>
              <a:gd name="connsiteY33"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38700" h="1323975">
                <a:moveTo>
                  <a:pt x="0" y="0"/>
                </a:moveTo>
                <a:lnTo>
                  <a:pt x="4838700" y="0"/>
                </a:lnTo>
                <a:lnTo>
                  <a:pt x="4838700" y="78123"/>
                </a:lnTo>
                <a:lnTo>
                  <a:pt x="4822272" y="81440"/>
                </a:lnTo>
                <a:cubicBezTo>
                  <a:pt x="4798341" y="91561"/>
                  <a:pt x="4781550" y="115257"/>
                  <a:pt x="4781550" y="142875"/>
                </a:cubicBezTo>
                <a:cubicBezTo>
                  <a:pt x="4781550" y="170493"/>
                  <a:pt x="4798341" y="194189"/>
                  <a:pt x="4822272" y="204311"/>
                </a:cubicBezTo>
                <a:lnTo>
                  <a:pt x="4838700" y="207627"/>
                </a:lnTo>
                <a:lnTo>
                  <a:pt x="4838700" y="287197"/>
                </a:lnTo>
                <a:lnTo>
                  <a:pt x="4822272" y="290514"/>
                </a:lnTo>
                <a:cubicBezTo>
                  <a:pt x="4798341" y="300635"/>
                  <a:pt x="4781550" y="324331"/>
                  <a:pt x="4781550" y="351949"/>
                </a:cubicBezTo>
                <a:cubicBezTo>
                  <a:pt x="4781550" y="379567"/>
                  <a:pt x="4798341" y="403263"/>
                  <a:pt x="4822272" y="413385"/>
                </a:cubicBezTo>
                <a:lnTo>
                  <a:pt x="4838700" y="416701"/>
                </a:lnTo>
                <a:lnTo>
                  <a:pt x="4838700" y="496271"/>
                </a:lnTo>
                <a:lnTo>
                  <a:pt x="4822272" y="499588"/>
                </a:lnTo>
                <a:cubicBezTo>
                  <a:pt x="4798341" y="509709"/>
                  <a:pt x="4781550" y="533405"/>
                  <a:pt x="4781550" y="561023"/>
                </a:cubicBezTo>
                <a:cubicBezTo>
                  <a:pt x="4781550" y="588641"/>
                  <a:pt x="4798341" y="612337"/>
                  <a:pt x="4822272" y="622459"/>
                </a:cubicBezTo>
                <a:lnTo>
                  <a:pt x="4838700" y="625775"/>
                </a:lnTo>
                <a:lnTo>
                  <a:pt x="4838700" y="705345"/>
                </a:lnTo>
                <a:lnTo>
                  <a:pt x="4822272" y="708662"/>
                </a:lnTo>
                <a:cubicBezTo>
                  <a:pt x="4798341" y="718783"/>
                  <a:pt x="4781550" y="742479"/>
                  <a:pt x="4781550" y="770097"/>
                </a:cubicBezTo>
                <a:cubicBezTo>
                  <a:pt x="4781550" y="797715"/>
                  <a:pt x="4798341" y="821411"/>
                  <a:pt x="4822272" y="831533"/>
                </a:cubicBezTo>
                <a:lnTo>
                  <a:pt x="4838700" y="834849"/>
                </a:lnTo>
                <a:lnTo>
                  <a:pt x="4838700" y="914419"/>
                </a:lnTo>
                <a:lnTo>
                  <a:pt x="4822272" y="917736"/>
                </a:lnTo>
                <a:cubicBezTo>
                  <a:pt x="4798341" y="927857"/>
                  <a:pt x="4781550" y="951553"/>
                  <a:pt x="4781550" y="979171"/>
                </a:cubicBezTo>
                <a:cubicBezTo>
                  <a:pt x="4781550" y="1006789"/>
                  <a:pt x="4798341" y="1030485"/>
                  <a:pt x="4822272" y="1040607"/>
                </a:cubicBezTo>
                <a:lnTo>
                  <a:pt x="4838700" y="1043923"/>
                </a:lnTo>
                <a:lnTo>
                  <a:pt x="4838700" y="1123491"/>
                </a:lnTo>
                <a:lnTo>
                  <a:pt x="4822272" y="1126808"/>
                </a:lnTo>
                <a:cubicBezTo>
                  <a:pt x="4798341" y="1136929"/>
                  <a:pt x="4781550" y="1160625"/>
                  <a:pt x="4781550" y="1188243"/>
                </a:cubicBezTo>
                <a:cubicBezTo>
                  <a:pt x="4781550" y="1215861"/>
                  <a:pt x="4798341" y="1239557"/>
                  <a:pt x="4822272" y="1249679"/>
                </a:cubicBezTo>
                <a:lnTo>
                  <a:pt x="4838700" y="1252995"/>
                </a:lnTo>
                <a:lnTo>
                  <a:pt x="4838700" y="1323975"/>
                </a:lnTo>
                <a:lnTo>
                  <a:pt x="0" y="1323975"/>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C53DECA-A5E8-4D5D-B13F-D6AD333809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 y="2868613"/>
            <a:ext cx="4791456" cy="3175"/>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0B7D759-A40B-4440-8F92-5C4DE42253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 y="3960813"/>
            <a:ext cx="4791456" cy="3175"/>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6" name="Content Placeholder 4">
                <a:extLst>
                  <a:ext uri="{FF2B5EF4-FFF2-40B4-BE49-F238E27FC236}">
                    <a16:creationId xmlns:a16="http://schemas.microsoft.com/office/drawing/2014/main" id="{2797D0E7-94CA-AB49-9FCB-D61013A2FA8E}"/>
                  </a:ext>
                </a:extLst>
              </p:cNvPr>
              <p:cNvGraphicFramePr>
                <a:graphicFrameLocks/>
              </p:cNvGraphicFramePr>
              <p:nvPr>
                <p:extLst>
                  <p:ext uri="{D42A27DB-BD31-4B8C-83A1-F6EECF244321}">
                    <p14:modId xmlns:p14="http://schemas.microsoft.com/office/powerpoint/2010/main" val="2036856227"/>
                  </p:ext>
                </p:extLst>
              </p:nvPr>
            </p:nvGraphicFramePr>
            <p:xfrm>
              <a:off x="5102225" y="3462338"/>
              <a:ext cx="6445248" cy="2751135"/>
            </p:xfrm>
            <a:graphic>
              <a:graphicData uri="http://schemas.openxmlformats.org/drawingml/2006/table">
                <a:tbl>
                  <a:tblPr firstRow="1" bandRow="1">
                    <a:tableStyleId>{8EC20E35-A176-4012-BC5E-935CFFF8708E}</a:tableStyleId>
                  </a:tblPr>
                  <a:tblGrid>
                    <a:gridCol w="1101011">
                      <a:extLst>
                        <a:ext uri="{9D8B030D-6E8A-4147-A177-3AD203B41FA5}">
                          <a16:colId xmlns:a16="http://schemas.microsoft.com/office/drawing/2014/main" val="3352154794"/>
                        </a:ext>
                      </a:extLst>
                    </a:gridCol>
                    <a:gridCol w="2736271">
                      <a:extLst>
                        <a:ext uri="{9D8B030D-6E8A-4147-A177-3AD203B41FA5}">
                          <a16:colId xmlns:a16="http://schemas.microsoft.com/office/drawing/2014/main" val="2351725317"/>
                        </a:ext>
                      </a:extLst>
                    </a:gridCol>
                    <a:gridCol w="2607966">
                      <a:extLst>
                        <a:ext uri="{9D8B030D-6E8A-4147-A177-3AD203B41FA5}">
                          <a16:colId xmlns:a16="http://schemas.microsoft.com/office/drawing/2014/main" val="4005472050"/>
                        </a:ext>
                      </a:extLst>
                    </a:gridCol>
                  </a:tblGrid>
                  <a:tr h="550227">
                    <a:tc>
                      <a:txBody>
                        <a:bodyPr/>
                        <a:lstStyle/>
                        <a:p>
                          <a:r>
                            <a:rPr lang="en-US" sz="1400"/>
                            <a:t>Bits</a:t>
                          </a:r>
                          <a:endParaRPr lang="en-US" sz="1400" b="1">
                            <a:solidFill>
                              <a:schemeClr val="tx1">
                                <a:lumMod val="75000"/>
                                <a:lumOff val="25000"/>
                              </a:schemeClr>
                            </a:solidFill>
                          </a:endParaRPr>
                        </a:p>
                      </a:txBody>
                      <a:tcPr marL="156351" marR="78175" marT="78175" marB="78175"/>
                    </a:tc>
                    <a:tc>
                      <a:txBody>
                        <a:bodyPr/>
                        <a:lstStyle/>
                        <a:p>
                          <a:pPr algn="ctr"/>
                          <a:r>
                            <a:rPr lang="en-US" sz="1400"/>
                            <a:t>Minimum</a:t>
                          </a:r>
                          <a:endParaRPr lang="en-US" sz="1400" b="1">
                            <a:solidFill>
                              <a:schemeClr val="tx1">
                                <a:lumMod val="75000"/>
                                <a:lumOff val="25000"/>
                              </a:schemeClr>
                            </a:solidFill>
                          </a:endParaRPr>
                        </a:p>
                      </a:txBody>
                      <a:tcPr marL="156351" marR="78175" marT="78175" marB="78175"/>
                    </a:tc>
                    <a:tc>
                      <a:txBody>
                        <a:bodyPr/>
                        <a:lstStyle/>
                        <a:p>
                          <a:pPr algn="ctr"/>
                          <a:r>
                            <a:rPr lang="en-US" sz="1400"/>
                            <a:t>Maximum</a:t>
                          </a:r>
                          <a:endParaRPr lang="en-US" sz="1400" b="1">
                            <a:solidFill>
                              <a:schemeClr val="tx1">
                                <a:lumMod val="75000"/>
                                <a:lumOff val="25000"/>
                              </a:schemeClr>
                            </a:solidFill>
                          </a:endParaRPr>
                        </a:p>
                      </a:txBody>
                      <a:tcPr marL="156351" marR="78175" marT="78175" marB="78175"/>
                    </a:tc>
                    <a:extLst>
                      <a:ext uri="{0D108BD9-81ED-4DB2-BD59-A6C34878D82A}">
                        <a16:rowId xmlns:a16="http://schemas.microsoft.com/office/drawing/2014/main" val="1945075174"/>
                      </a:ext>
                    </a:extLst>
                  </a:tr>
                  <a:tr h="550227">
                    <a:tc>
                      <a:txBody>
                        <a:bodyPr/>
                        <a:lstStyle/>
                        <a:p>
                          <a:pPr/>
                          <a14:m>
                            <m:oMathPara xmlns:m="http://schemas.openxmlformats.org/officeDocument/2006/math">
                              <m:oMathParaPr>
                                <m:jc m:val="centerGroup"/>
                              </m:oMathParaPr>
                              <m:oMath xmlns:m="http://schemas.openxmlformats.org/officeDocument/2006/math">
                                <m:r>
                                  <a:rPr lang="en-US" sz="1400" dirty="0" smtClean="0">
                                    <a:latin typeface="Cambria Math" panose="02040503050406030204" pitchFamily="18" charset="0"/>
                                  </a:rPr>
                                  <m:t>8</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rPr>
                                  <m:t>0</m:t>
                                </m:r>
                              </m:oMath>
                            </m:oMathPara>
                          </a14:m>
                          <a:endParaRPr lang="en-US" sz="1400" dirty="0">
                            <a:solidFill>
                              <a:schemeClr val="bg1"/>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255</m:t>
                                </m:r>
                              </m:oMath>
                            </m:oMathPara>
                          </a14:m>
                          <a:endParaRPr lang="en-US" sz="1400">
                            <a:solidFill>
                              <a:schemeClr val="tx1">
                                <a:lumMod val="75000"/>
                                <a:lumOff val="25000"/>
                              </a:schemeClr>
                            </a:solidFill>
                          </a:endParaRPr>
                        </a:p>
                      </a:txBody>
                      <a:tcPr marL="156351" marR="78175" marT="78175" marB="78175"/>
                    </a:tc>
                    <a:extLst>
                      <a:ext uri="{0D108BD9-81ED-4DB2-BD59-A6C34878D82A}">
                        <a16:rowId xmlns:a16="http://schemas.microsoft.com/office/drawing/2014/main" val="3955139914"/>
                      </a:ext>
                    </a:extLst>
                  </a:tr>
                  <a:tr h="550227">
                    <a:tc>
                      <a:txBody>
                        <a:bodyPr/>
                        <a:lstStyle/>
                        <a:p>
                          <a:pPr/>
                          <a14:m>
                            <m:oMathPara xmlns:m="http://schemas.openxmlformats.org/officeDocument/2006/math">
                              <m:oMathParaPr>
                                <m:jc m:val="centerGroup"/>
                              </m:oMathParaPr>
                              <m:oMath xmlns:m="http://schemas.openxmlformats.org/officeDocument/2006/math">
                                <m:r>
                                  <a:rPr lang="en-US" sz="1400" dirty="0" smtClean="0">
                                    <a:latin typeface="Cambria Math" panose="02040503050406030204" pitchFamily="18" charset="0"/>
                                  </a:rPr>
                                  <m:t>16</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rPr>
                                  <m:t>0</m:t>
                                </m:r>
                              </m:oMath>
                            </m:oMathPara>
                          </a14:m>
                          <a:endParaRPr lang="en-US" sz="1400" dirty="0">
                            <a:solidFill>
                              <a:schemeClr val="bg1"/>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65535</m:t>
                                </m:r>
                              </m:oMath>
                            </m:oMathPara>
                          </a14:m>
                          <a:endParaRPr lang="en-US" sz="1400">
                            <a:solidFill>
                              <a:schemeClr val="tx1">
                                <a:lumMod val="75000"/>
                                <a:lumOff val="25000"/>
                              </a:schemeClr>
                            </a:solidFill>
                          </a:endParaRPr>
                        </a:p>
                      </a:txBody>
                      <a:tcPr marL="156351" marR="78175" marT="78175" marB="78175"/>
                    </a:tc>
                    <a:extLst>
                      <a:ext uri="{0D108BD9-81ED-4DB2-BD59-A6C34878D82A}">
                        <a16:rowId xmlns:a16="http://schemas.microsoft.com/office/drawing/2014/main" val="2688053375"/>
                      </a:ext>
                    </a:extLst>
                  </a:tr>
                  <a:tr h="550227">
                    <a:tc>
                      <a:txBody>
                        <a:bodyPr/>
                        <a:lstStyle/>
                        <a:p>
                          <a:pPr/>
                          <a14:m>
                            <m:oMathPara xmlns:m="http://schemas.openxmlformats.org/officeDocument/2006/math">
                              <m:oMathParaPr>
                                <m:jc m:val="centerGroup"/>
                              </m:oMathParaPr>
                              <m:oMath xmlns:m="http://schemas.openxmlformats.org/officeDocument/2006/math">
                                <m:r>
                                  <a:rPr lang="en-US" sz="1400" dirty="0" smtClean="0">
                                    <a:latin typeface="Cambria Math" panose="02040503050406030204" pitchFamily="18" charset="0"/>
                                  </a:rPr>
                                  <m:t>32</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b="0" i="0" smtClean="0">
                                    <a:solidFill>
                                      <a:schemeClr val="bg1"/>
                                    </a:solidFill>
                                    <a:latin typeface="Cambria Math" panose="02040503050406030204" pitchFamily="18" charset="0"/>
                                  </a:rPr>
                                  <m:t>0</m:t>
                                </m:r>
                              </m:oMath>
                            </m:oMathPara>
                          </a14:m>
                          <a:endParaRPr lang="en-US" sz="1400" dirty="0">
                            <a:solidFill>
                              <a:schemeClr val="bg1"/>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4294967295</m:t>
                                </m:r>
                              </m:oMath>
                            </m:oMathPara>
                          </a14:m>
                          <a:endParaRPr lang="en-US" sz="1400">
                            <a:solidFill>
                              <a:schemeClr val="tx1">
                                <a:lumMod val="75000"/>
                                <a:lumOff val="25000"/>
                              </a:schemeClr>
                            </a:solidFill>
                          </a:endParaRPr>
                        </a:p>
                      </a:txBody>
                      <a:tcPr marL="156351" marR="78175" marT="78175" marB="78175"/>
                    </a:tc>
                    <a:extLst>
                      <a:ext uri="{0D108BD9-81ED-4DB2-BD59-A6C34878D82A}">
                        <a16:rowId xmlns:a16="http://schemas.microsoft.com/office/drawing/2014/main" val="2351872616"/>
                      </a:ext>
                    </a:extLst>
                  </a:tr>
                  <a:tr h="550227">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64</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rPr>
                                  <m:t>0</m:t>
                                </m:r>
                              </m:oMath>
                            </m:oMathPara>
                          </a14:m>
                          <a:endParaRPr lang="en-US" sz="1400" dirty="0">
                            <a:solidFill>
                              <a:schemeClr val="bg1"/>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18446744073709551615</m:t>
                                </m:r>
                              </m:oMath>
                            </m:oMathPara>
                          </a14:m>
                          <a:endParaRPr lang="en-US" sz="1400" dirty="0">
                            <a:solidFill>
                              <a:schemeClr val="tx1">
                                <a:lumMod val="75000"/>
                                <a:lumOff val="25000"/>
                              </a:schemeClr>
                            </a:solidFill>
                          </a:endParaRPr>
                        </a:p>
                      </a:txBody>
                      <a:tcPr marL="156351" marR="78175" marT="78175" marB="78175"/>
                    </a:tc>
                    <a:extLst>
                      <a:ext uri="{0D108BD9-81ED-4DB2-BD59-A6C34878D82A}">
                        <a16:rowId xmlns:a16="http://schemas.microsoft.com/office/drawing/2014/main" val="946707436"/>
                      </a:ext>
                    </a:extLst>
                  </a:tr>
                </a:tbl>
              </a:graphicData>
            </a:graphic>
          </p:graphicFrame>
        </mc:Choice>
        <mc:Fallback xmlns="">
          <p:graphicFrame>
            <p:nvGraphicFramePr>
              <p:cNvPr id="6" name="Content Placeholder 4">
                <a:extLst>
                  <a:ext uri="{FF2B5EF4-FFF2-40B4-BE49-F238E27FC236}">
                    <a16:creationId xmlns:a16="http://schemas.microsoft.com/office/drawing/2014/main" id="{2797D0E7-94CA-AB49-9FCB-D61013A2FA8E}"/>
                  </a:ext>
                </a:extLst>
              </p:cNvPr>
              <p:cNvGraphicFramePr>
                <a:graphicFrameLocks/>
              </p:cNvGraphicFramePr>
              <p:nvPr>
                <p:extLst>
                  <p:ext uri="{D42A27DB-BD31-4B8C-83A1-F6EECF244321}">
                    <p14:modId xmlns:p14="http://schemas.microsoft.com/office/powerpoint/2010/main" val="2036856227"/>
                  </p:ext>
                </p:extLst>
              </p:nvPr>
            </p:nvGraphicFramePr>
            <p:xfrm>
              <a:off x="5102225" y="3462338"/>
              <a:ext cx="6445248" cy="2751135"/>
            </p:xfrm>
            <a:graphic>
              <a:graphicData uri="http://schemas.openxmlformats.org/drawingml/2006/table">
                <a:tbl>
                  <a:tblPr firstRow="1" bandRow="1">
                    <a:tableStyleId>{8EC20E35-A176-4012-BC5E-935CFFF8708E}</a:tableStyleId>
                  </a:tblPr>
                  <a:tblGrid>
                    <a:gridCol w="1101011">
                      <a:extLst>
                        <a:ext uri="{9D8B030D-6E8A-4147-A177-3AD203B41FA5}">
                          <a16:colId xmlns:a16="http://schemas.microsoft.com/office/drawing/2014/main" val="3352154794"/>
                        </a:ext>
                      </a:extLst>
                    </a:gridCol>
                    <a:gridCol w="2736271">
                      <a:extLst>
                        <a:ext uri="{9D8B030D-6E8A-4147-A177-3AD203B41FA5}">
                          <a16:colId xmlns:a16="http://schemas.microsoft.com/office/drawing/2014/main" val="2351725317"/>
                        </a:ext>
                      </a:extLst>
                    </a:gridCol>
                    <a:gridCol w="2607966">
                      <a:extLst>
                        <a:ext uri="{9D8B030D-6E8A-4147-A177-3AD203B41FA5}">
                          <a16:colId xmlns:a16="http://schemas.microsoft.com/office/drawing/2014/main" val="4005472050"/>
                        </a:ext>
                      </a:extLst>
                    </a:gridCol>
                  </a:tblGrid>
                  <a:tr h="550227">
                    <a:tc>
                      <a:txBody>
                        <a:bodyPr/>
                        <a:lstStyle/>
                        <a:p>
                          <a:r>
                            <a:rPr lang="en-US" sz="1400"/>
                            <a:t>Bits</a:t>
                          </a:r>
                          <a:endParaRPr lang="en-US" sz="1400" b="1">
                            <a:solidFill>
                              <a:schemeClr val="tx1">
                                <a:lumMod val="75000"/>
                                <a:lumOff val="25000"/>
                              </a:schemeClr>
                            </a:solidFill>
                          </a:endParaRPr>
                        </a:p>
                      </a:txBody>
                      <a:tcPr marL="156351" marR="78175" marT="78175" marB="78175"/>
                    </a:tc>
                    <a:tc>
                      <a:txBody>
                        <a:bodyPr/>
                        <a:lstStyle/>
                        <a:p>
                          <a:pPr algn="ctr"/>
                          <a:r>
                            <a:rPr lang="en-US" sz="1400"/>
                            <a:t>Minimum</a:t>
                          </a:r>
                          <a:endParaRPr lang="en-US" sz="1400" b="1">
                            <a:solidFill>
                              <a:schemeClr val="tx1">
                                <a:lumMod val="75000"/>
                                <a:lumOff val="25000"/>
                              </a:schemeClr>
                            </a:solidFill>
                          </a:endParaRPr>
                        </a:p>
                      </a:txBody>
                      <a:tcPr marL="156351" marR="78175" marT="78175" marB="78175"/>
                    </a:tc>
                    <a:tc>
                      <a:txBody>
                        <a:bodyPr/>
                        <a:lstStyle/>
                        <a:p>
                          <a:pPr algn="ctr"/>
                          <a:r>
                            <a:rPr lang="en-US" sz="1400"/>
                            <a:t>Maximum</a:t>
                          </a:r>
                          <a:endParaRPr lang="en-US" sz="1400" b="1">
                            <a:solidFill>
                              <a:schemeClr val="tx1">
                                <a:lumMod val="75000"/>
                                <a:lumOff val="25000"/>
                              </a:schemeClr>
                            </a:solidFill>
                          </a:endParaRPr>
                        </a:p>
                      </a:txBody>
                      <a:tcPr marL="156351" marR="78175" marT="78175" marB="78175"/>
                    </a:tc>
                    <a:extLst>
                      <a:ext uri="{0D108BD9-81ED-4DB2-BD59-A6C34878D82A}">
                        <a16:rowId xmlns:a16="http://schemas.microsoft.com/office/drawing/2014/main" val="1945075174"/>
                      </a:ext>
                    </a:extLst>
                  </a:tr>
                  <a:tr h="550227">
                    <a:tc>
                      <a:txBody>
                        <a:bodyPr/>
                        <a:lstStyle/>
                        <a:p>
                          <a:endParaRPr lang="en-US"/>
                        </a:p>
                      </a:txBody>
                      <a:tcPr marL="156351" marR="78175" marT="78175" marB="78175">
                        <a:blipFill>
                          <a:blip r:embed="rId2"/>
                          <a:stretch>
                            <a:fillRect t="-104651" r="-486207" b="-306977"/>
                          </a:stretch>
                        </a:blipFill>
                      </a:tcPr>
                    </a:tc>
                    <a:tc>
                      <a:txBody>
                        <a:bodyPr/>
                        <a:lstStyle/>
                        <a:p>
                          <a:endParaRPr lang="en-US"/>
                        </a:p>
                      </a:txBody>
                      <a:tcPr marL="156351" marR="78175" marT="78175" marB="78175">
                        <a:blipFill>
                          <a:blip r:embed="rId2"/>
                          <a:stretch>
                            <a:fillRect l="-40278" t="-104651" r="-95833" b="-306977"/>
                          </a:stretch>
                        </a:blipFill>
                      </a:tcPr>
                    </a:tc>
                    <a:tc>
                      <a:txBody>
                        <a:bodyPr/>
                        <a:lstStyle/>
                        <a:p>
                          <a:endParaRPr lang="en-US"/>
                        </a:p>
                      </a:txBody>
                      <a:tcPr marL="156351" marR="78175" marT="78175" marB="78175">
                        <a:blipFill>
                          <a:blip r:embed="rId2"/>
                          <a:stretch>
                            <a:fillRect l="-147087" t="-104651" r="-485" b="-306977"/>
                          </a:stretch>
                        </a:blipFill>
                      </a:tcPr>
                    </a:tc>
                    <a:extLst>
                      <a:ext uri="{0D108BD9-81ED-4DB2-BD59-A6C34878D82A}">
                        <a16:rowId xmlns:a16="http://schemas.microsoft.com/office/drawing/2014/main" val="3955139914"/>
                      </a:ext>
                    </a:extLst>
                  </a:tr>
                  <a:tr h="550227">
                    <a:tc>
                      <a:txBody>
                        <a:bodyPr/>
                        <a:lstStyle/>
                        <a:p>
                          <a:endParaRPr lang="en-US"/>
                        </a:p>
                      </a:txBody>
                      <a:tcPr marL="156351" marR="78175" marT="78175" marB="78175">
                        <a:blipFill>
                          <a:blip r:embed="rId2"/>
                          <a:stretch>
                            <a:fillRect t="-200000" r="-486207" b="-200000"/>
                          </a:stretch>
                        </a:blipFill>
                      </a:tcPr>
                    </a:tc>
                    <a:tc>
                      <a:txBody>
                        <a:bodyPr/>
                        <a:lstStyle/>
                        <a:p>
                          <a:endParaRPr lang="en-US"/>
                        </a:p>
                      </a:txBody>
                      <a:tcPr marL="156351" marR="78175" marT="78175" marB="78175">
                        <a:blipFill>
                          <a:blip r:embed="rId2"/>
                          <a:stretch>
                            <a:fillRect l="-40278" t="-200000" r="-95833" b="-200000"/>
                          </a:stretch>
                        </a:blipFill>
                      </a:tcPr>
                    </a:tc>
                    <a:tc>
                      <a:txBody>
                        <a:bodyPr/>
                        <a:lstStyle/>
                        <a:p>
                          <a:endParaRPr lang="en-US"/>
                        </a:p>
                      </a:txBody>
                      <a:tcPr marL="156351" marR="78175" marT="78175" marB="78175">
                        <a:blipFill>
                          <a:blip r:embed="rId2"/>
                          <a:stretch>
                            <a:fillRect l="-147087" t="-200000" r="-485" b="-200000"/>
                          </a:stretch>
                        </a:blipFill>
                      </a:tcPr>
                    </a:tc>
                    <a:extLst>
                      <a:ext uri="{0D108BD9-81ED-4DB2-BD59-A6C34878D82A}">
                        <a16:rowId xmlns:a16="http://schemas.microsoft.com/office/drawing/2014/main" val="2688053375"/>
                      </a:ext>
                    </a:extLst>
                  </a:tr>
                  <a:tr h="550227">
                    <a:tc>
                      <a:txBody>
                        <a:bodyPr/>
                        <a:lstStyle/>
                        <a:p>
                          <a:endParaRPr lang="en-US"/>
                        </a:p>
                      </a:txBody>
                      <a:tcPr marL="156351" marR="78175" marT="78175" marB="78175">
                        <a:blipFill>
                          <a:blip r:embed="rId2"/>
                          <a:stretch>
                            <a:fillRect t="-306977" r="-486207" b="-104651"/>
                          </a:stretch>
                        </a:blipFill>
                      </a:tcPr>
                    </a:tc>
                    <a:tc>
                      <a:txBody>
                        <a:bodyPr/>
                        <a:lstStyle/>
                        <a:p>
                          <a:endParaRPr lang="en-US"/>
                        </a:p>
                      </a:txBody>
                      <a:tcPr marL="156351" marR="78175" marT="78175" marB="78175">
                        <a:blipFill>
                          <a:blip r:embed="rId2"/>
                          <a:stretch>
                            <a:fillRect l="-40278" t="-306977" r="-95833" b="-104651"/>
                          </a:stretch>
                        </a:blipFill>
                      </a:tcPr>
                    </a:tc>
                    <a:tc>
                      <a:txBody>
                        <a:bodyPr/>
                        <a:lstStyle/>
                        <a:p>
                          <a:endParaRPr lang="en-US"/>
                        </a:p>
                      </a:txBody>
                      <a:tcPr marL="156351" marR="78175" marT="78175" marB="78175">
                        <a:blipFill>
                          <a:blip r:embed="rId2"/>
                          <a:stretch>
                            <a:fillRect l="-147087" t="-306977" r="-485" b="-104651"/>
                          </a:stretch>
                        </a:blipFill>
                      </a:tcPr>
                    </a:tc>
                    <a:extLst>
                      <a:ext uri="{0D108BD9-81ED-4DB2-BD59-A6C34878D82A}">
                        <a16:rowId xmlns:a16="http://schemas.microsoft.com/office/drawing/2014/main" val="2351872616"/>
                      </a:ext>
                    </a:extLst>
                  </a:tr>
                  <a:tr h="550227">
                    <a:tc>
                      <a:txBody>
                        <a:bodyPr/>
                        <a:lstStyle/>
                        <a:p>
                          <a:endParaRPr lang="en-US"/>
                        </a:p>
                      </a:txBody>
                      <a:tcPr marL="156351" marR="78175" marT="78175" marB="78175">
                        <a:blipFill>
                          <a:blip r:embed="rId2"/>
                          <a:stretch>
                            <a:fillRect t="-397727" r="-486207" b="-2273"/>
                          </a:stretch>
                        </a:blipFill>
                      </a:tcPr>
                    </a:tc>
                    <a:tc>
                      <a:txBody>
                        <a:bodyPr/>
                        <a:lstStyle/>
                        <a:p>
                          <a:endParaRPr lang="en-US"/>
                        </a:p>
                      </a:txBody>
                      <a:tcPr marL="156351" marR="78175" marT="78175" marB="78175">
                        <a:blipFill>
                          <a:blip r:embed="rId2"/>
                          <a:stretch>
                            <a:fillRect l="-40278" t="-397727" r="-95833" b="-2273"/>
                          </a:stretch>
                        </a:blipFill>
                      </a:tcPr>
                    </a:tc>
                    <a:tc>
                      <a:txBody>
                        <a:bodyPr/>
                        <a:lstStyle/>
                        <a:p>
                          <a:endParaRPr lang="en-US"/>
                        </a:p>
                      </a:txBody>
                      <a:tcPr marL="156351" marR="78175" marT="78175" marB="78175">
                        <a:blipFill>
                          <a:blip r:embed="rId2"/>
                          <a:stretch>
                            <a:fillRect l="-147087" t="-397727" r="-485" b="-2273"/>
                          </a:stretch>
                        </a:blipFill>
                      </a:tcPr>
                    </a:tc>
                    <a:extLst>
                      <a:ext uri="{0D108BD9-81ED-4DB2-BD59-A6C34878D82A}">
                        <a16:rowId xmlns:a16="http://schemas.microsoft.com/office/drawing/2014/main" val="946707436"/>
                      </a:ext>
                    </a:extLst>
                  </a:tr>
                </a:tbl>
              </a:graphicData>
            </a:graphic>
          </p:graphicFrame>
        </mc:Fallback>
      </mc:AlternateContent>
      <p:sp>
        <p:nvSpPr>
          <p:cNvPr id="2" name="Title 1">
            <a:extLst>
              <a:ext uri="{FF2B5EF4-FFF2-40B4-BE49-F238E27FC236}">
                <a16:creationId xmlns:a16="http://schemas.microsoft.com/office/drawing/2014/main" id="{10D98D1D-1537-9F40-9F11-55DB8103DA58}"/>
              </a:ext>
            </a:extLst>
          </p:cNvPr>
          <p:cNvSpPr>
            <a:spLocks noGrp="1"/>
          </p:cNvSpPr>
          <p:nvPr>
            <p:ph type="title"/>
          </p:nvPr>
        </p:nvSpPr>
        <p:spPr>
          <a:xfrm>
            <a:off x="718458" y="2868613"/>
            <a:ext cx="3553604" cy="1092200"/>
          </a:xfrm>
          <a:prstGeom prst="rect">
            <a:avLst/>
          </a:prstGeom>
          <a:noFill/>
          <a:ln w="174625" cap="sq" cmpd="thinThick">
            <a:noFill/>
            <a:miter lim="800000"/>
          </a:ln>
        </p:spPr>
        <p:txBody>
          <a:bodyPr vert="horz" lIns="91440" tIns="45720" rIns="91440" bIns="45720" rtlCol="0" anchor="ctr">
            <a:normAutofit/>
          </a:bodyPr>
          <a:lstStyle/>
          <a:p>
            <a:pPr algn="r"/>
            <a:r>
              <a:rPr lang="en-US" sz="2400" kern="1200">
                <a:solidFill>
                  <a:srgbClr val="FFFFFF"/>
                </a:solidFill>
                <a:latin typeface="+mj-lt"/>
                <a:ea typeface="+mj-ea"/>
                <a:cs typeface="+mj-cs"/>
              </a:rPr>
              <a:t>Computers can represent </a:t>
            </a:r>
            <a:r>
              <a:rPr lang="en-US" sz="2400" i="1" kern="1200">
                <a:solidFill>
                  <a:srgbClr val="FFFFFF"/>
                </a:solidFill>
                <a:latin typeface="+mj-lt"/>
                <a:ea typeface="+mj-ea"/>
                <a:cs typeface="+mj-cs"/>
              </a:rPr>
              <a:t>none</a:t>
            </a:r>
            <a:r>
              <a:rPr lang="en-US" sz="2400" kern="1200">
                <a:solidFill>
                  <a:srgbClr val="FFFFFF"/>
                </a:solidFill>
                <a:latin typeface="+mj-lt"/>
                <a:ea typeface="+mj-ea"/>
                <a:cs typeface="+mj-cs"/>
              </a:rPr>
              <a:t> of those sets</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496D6BBF-992B-AB41-B306-839C08023F98}"/>
                  </a:ext>
                </a:extLst>
              </p:cNvPr>
              <p:cNvGraphicFramePr>
                <a:graphicFrameLocks noGrp="1"/>
              </p:cNvGraphicFramePr>
              <p:nvPr>
                <p:ph sz="half" idx="2"/>
                <p:extLst>
                  <p:ext uri="{D42A27DB-BD31-4B8C-83A1-F6EECF244321}">
                    <p14:modId xmlns:p14="http://schemas.microsoft.com/office/powerpoint/2010/main" val="1063423486"/>
                  </p:ext>
                </p:extLst>
              </p:nvPr>
            </p:nvGraphicFramePr>
            <p:xfrm>
              <a:off x="5102225" y="642938"/>
              <a:ext cx="6445248" cy="2751135"/>
            </p:xfrm>
            <a:graphic>
              <a:graphicData uri="http://schemas.openxmlformats.org/drawingml/2006/table">
                <a:tbl>
                  <a:tblPr firstRow="1" bandRow="1">
                    <a:tableStyleId>{8EC20E35-A176-4012-BC5E-935CFFF8708E}</a:tableStyleId>
                  </a:tblPr>
                  <a:tblGrid>
                    <a:gridCol w="1101011">
                      <a:extLst>
                        <a:ext uri="{9D8B030D-6E8A-4147-A177-3AD203B41FA5}">
                          <a16:colId xmlns:a16="http://schemas.microsoft.com/office/drawing/2014/main" val="3352154794"/>
                        </a:ext>
                      </a:extLst>
                    </a:gridCol>
                    <a:gridCol w="2736271">
                      <a:extLst>
                        <a:ext uri="{9D8B030D-6E8A-4147-A177-3AD203B41FA5}">
                          <a16:colId xmlns:a16="http://schemas.microsoft.com/office/drawing/2014/main" val="2351725317"/>
                        </a:ext>
                      </a:extLst>
                    </a:gridCol>
                    <a:gridCol w="2607966">
                      <a:extLst>
                        <a:ext uri="{9D8B030D-6E8A-4147-A177-3AD203B41FA5}">
                          <a16:colId xmlns:a16="http://schemas.microsoft.com/office/drawing/2014/main" val="4005472050"/>
                        </a:ext>
                      </a:extLst>
                    </a:gridCol>
                  </a:tblGrid>
                  <a:tr h="550227">
                    <a:tc>
                      <a:txBody>
                        <a:bodyPr/>
                        <a:lstStyle/>
                        <a:p>
                          <a:r>
                            <a:rPr lang="en-US" sz="1400"/>
                            <a:t>Bits</a:t>
                          </a:r>
                          <a:endParaRPr lang="en-US" sz="1400" b="1">
                            <a:solidFill>
                              <a:schemeClr val="tx1">
                                <a:lumMod val="75000"/>
                                <a:lumOff val="25000"/>
                              </a:schemeClr>
                            </a:solidFill>
                          </a:endParaRPr>
                        </a:p>
                      </a:txBody>
                      <a:tcPr marL="156351" marR="78175" marT="78175" marB="78175"/>
                    </a:tc>
                    <a:tc>
                      <a:txBody>
                        <a:bodyPr/>
                        <a:lstStyle/>
                        <a:p>
                          <a:pPr algn="ctr"/>
                          <a:r>
                            <a:rPr lang="en-US" sz="1400"/>
                            <a:t>Minimum</a:t>
                          </a:r>
                          <a:endParaRPr lang="en-US" sz="1400" b="1">
                            <a:solidFill>
                              <a:schemeClr val="tx1">
                                <a:lumMod val="75000"/>
                                <a:lumOff val="25000"/>
                              </a:schemeClr>
                            </a:solidFill>
                          </a:endParaRPr>
                        </a:p>
                      </a:txBody>
                      <a:tcPr marL="156351" marR="78175" marT="78175" marB="78175"/>
                    </a:tc>
                    <a:tc>
                      <a:txBody>
                        <a:bodyPr/>
                        <a:lstStyle/>
                        <a:p>
                          <a:pPr algn="ctr"/>
                          <a:r>
                            <a:rPr lang="en-US" sz="1400"/>
                            <a:t>Maximum</a:t>
                          </a:r>
                          <a:endParaRPr lang="en-US" sz="1400" b="1">
                            <a:solidFill>
                              <a:schemeClr val="tx1">
                                <a:lumMod val="75000"/>
                                <a:lumOff val="25000"/>
                              </a:schemeClr>
                            </a:solidFill>
                          </a:endParaRPr>
                        </a:p>
                      </a:txBody>
                      <a:tcPr marL="156351" marR="78175" marT="78175" marB="78175"/>
                    </a:tc>
                    <a:extLst>
                      <a:ext uri="{0D108BD9-81ED-4DB2-BD59-A6C34878D82A}">
                        <a16:rowId xmlns:a16="http://schemas.microsoft.com/office/drawing/2014/main" val="1945075174"/>
                      </a:ext>
                    </a:extLst>
                  </a:tr>
                  <a:tr h="550227">
                    <a:tc>
                      <a:txBody>
                        <a:bodyPr/>
                        <a:lstStyle/>
                        <a:p>
                          <a:pPr/>
                          <a14:m>
                            <m:oMathPara xmlns:m="http://schemas.openxmlformats.org/officeDocument/2006/math">
                              <m:oMathParaPr>
                                <m:jc m:val="centerGroup"/>
                              </m:oMathParaPr>
                              <m:oMath xmlns:m="http://schemas.openxmlformats.org/officeDocument/2006/math">
                                <m:r>
                                  <a:rPr lang="en-US" sz="1400" dirty="0" smtClean="0">
                                    <a:latin typeface="Cambria Math" panose="02040503050406030204" pitchFamily="18" charset="0"/>
                                  </a:rPr>
                                  <m:t>8</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−128</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127</m:t>
                                </m:r>
                              </m:oMath>
                            </m:oMathPara>
                          </a14:m>
                          <a:endParaRPr lang="en-US" sz="1400">
                            <a:solidFill>
                              <a:schemeClr val="tx1">
                                <a:lumMod val="75000"/>
                                <a:lumOff val="25000"/>
                              </a:schemeClr>
                            </a:solidFill>
                          </a:endParaRPr>
                        </a:p>
                      </a:txBody>
                      <a:tcPr marL="156351" marR="78175" marT="78175" marB="78175"/>
                    </a:tc>
                    <a:extLst>
                      <a:ext uri="{0D108BD9-81ED-4DB2-BD59-A6C34878D82A}">
                        <a16:rowId xmlns:a16="http://schemas.microsoft.com/office/drawing/2014/main" val="3955139914"/>
                      </a:ext>
                    </a:extLst>
                  </a:tr>
                  <a:tr h="550227">
                    <a:tc>
                      <a:txBody>
                        <a:bodyPr/>
                        <a:lstStyle/>
                        <a:p>
                          <a:pPr/>
                          <a14:m>
                            <m:oMathPara xmlns:m="http://schemas.openxmlformats.org/officeDocument/2006/math">
                              <m:oMathParaPr>
                                <m:jc m:val="centerGroup"/>
                              </m:oMathParaPr>
                              <m:oMath xmlns:m="http://schemas.openxmlformats.org/officeDocument/2006/math">
                                <m:r>
                                  <a:rPr lang="en-US" sz="1400" dirty="0" smtClean="0">
                                    <a:latin typeface="Cambria Math" panose="02040503050406030204" pitchFamily="18" charset="0"/>
                                  </a:rPr>
                                  <m:t>16</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−32768</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32767</m:t>
                                </m:r>
                              </m:oMath>
                            </m:oMathPara>
                          </a14:m>
                          <a:endParaRPr lang="en-US" sz="1400">
                            <a:solidFill>
                              <a:schemeClr val="tx1">
                                <a:lumMod val="75000"/>
                                <a:lumOff val="25000"/>
                              </a:schemeClr>
                            </a:solidFill>
                          </a:endParaRPr>
                        </a:p>
                      </a:txBody>
                      <a:tcPr marL="156351" marR="78175" marT="78175" marB="78175"/>
                    </a:tc>
                    <a:extLst>
                      <a:ext uri="{0D108BD9-81ED-4DB2-BD59-A6C34878D82A}">
                        <a16:rowId xmlns:a16="http://schemas.microsoft.com/office/drawing/2014/main" val="2688053375"/>
                      </a:ext>
                    </a:extLst>
                  </a:tr>
                  <a:tr h="550227">
                    <a:tc>
                      <a:txBody>
                        <a:bodyPr/>
                        <a:lstStyle/>
                        <a:p>
                          <a:pPr/>
                          <a14:m>
                            <m:oMathPara xmlns:m="http://schemas.openxmlformats.org/officeDocument/2006/math">
                              <m:oMathParaPr>
                                <m:jc m:val="centerGroup"/>
                              </m:oMathParaPr>
                              <m:oMath xmlns:m="http://schemas.openxmlformats.org/officeDocument/2006/math">
                                <m:r>
                                  <a:rPr lang="en-US" sz="1400" dirty="0" smtClean="0">
                                    <a:latin typeface="Cambria Math" panose="02040503050406030204" pitchFamily="18" charset="0"/>
                                  </a:rPr>
                                  <m:t>32</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−2147483648</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2147483647</m:t>
                                </m:r>
                              </m:oMath>
                            </m:oMathPara>
                          </a14:m>
                          <a:endParaRPr lang="en-US" sz="1400">
                            <a:solidFill>
                              <a:schemeClr val="tx1">
                                <a:lumMod val="75000"/>
                                <a:lumOff val="25000"/>
                              </a:schemeClr>
                            </a:solidFill>
                          </a:endParaRPr>
                        </a:p>
                      </a:txBody>
                      <a:tcPr marL="156351" marR="78175" marT="78175" marB="78175"/>
                    </a:tc>
                    <a:extLst>
                      <a:ext uri="{0D108BD9-81ED-4DB2-BD59-A6C34878D82A}">
                        <a16:rowId xmlns:a16="http://schemas.microsoft.com/office/drawing/2014/main" val="2351872616"/>
                      </a:ext>
                    </a:extLst>
                  </a:tr>
                  <a:tr h="550227">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64</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−9223372036854775808</m:t>
                                </m:r>
                              </m:oMath>
                            </m:oMathPara>
                          </a14:m>
                          <a:endParaRPr lang="en-US" sz="1400">
                            <a:solidFill>
                              <a:schemeClr val="tx1">
                                <a:lumMod val="75000"/>
                                <a:lumOff val="25000"/>
                              </a:schemeClr>
                            </a:solidFill>
                          </a:endParaRPr>
                        </a:p>
                      </a:txBody>
                      <a:tcPr marL="156351" marR="78175" marT="78175" marB="78175"/>
                    </a:tc>
                    <a:tc>
                      <a:txBody>
                        <a:bodyPr/>
                        <a:lstStyle/>
                        <a:p>
                          <a:pPr/>
                          <a14:m>
                            <m:oMathPara xmlns:m="http://schemas.openxmlformats.org/officeDocument/2006/math">
                              <m:oMathParaPr>
                                <m:jc m:val="centerGroup"/>
                              </m:oMathParaPr>
                              <m:oMath xmlns:m="http://schemas.openxmlformats.org/officeDocument/2006/math">
                                <m:r>
                                  <a:rPr lang="en-US" sz="1400" smtClean="0">
                                    <a:latin typeface="Cambria Math" panose="02040503050406030204" pitchFamily="18" charset="0"/>
                                  </a:rPr>
                                  <m:t>9223372036854775807</m:t>
                                </m:r>
                              </m:oMath>
                            </m:oMathPara>
                          </a14:m>
                          <a:endParaRPr lang="en-US" sz="1400">
                            <a:solidFill>
                              <a:schemeClr val="tx1">
                                <a:lumMod val="75000"/>
                                <a:lumOff val="25000"/>
                              </a:schemeClr>
                            </a:solidFill>
                          </a:endParaRPr>
                        </a:p>
                      </a:txBody>
                      <a:tcPr marL="156351" marR="78175" marT="78175" marB="78175"/>
                    </a:tc>
                    <a:extLst>
                      <a:ext uri="{0D108BD9-81ED-4DB2-BD59-A6C34878D82A}">
                        <a16:rowId xmlns:a16="http://schemas.microsoft.com/office/drawing/2014/main" val="946707436"/>
                      </a:ext>
                    </a:extLst>
                  </a:tr>
                </a:tbl>
              </a:graphicData>
            </a:graphic>
          </p:graphicFrame>
        </mc:Choice>
        <mc:Fallback xmlns="">
          <p:graphicFrame>
            <p:nvGraphicFramePr>
              <p:cNvPr id="5" name="Content Placeholder 4">
                <a:extLst>
                  <a:ext uri="{FF2B5EF4-FFF2-40B4-BE49-F238E27FC236}">
                    <a16:creationId xmlns:a16="http://schemas.microsoft.com/office/drawing/2014/main" id="{496D6BBF-992B-AB41-B306-839C08023F98}"/>
                  </a:ext>
                </a:extLst>
              </p:cNvPr>
              <p:cNvGraphicFramePr>
                <a:graphicFrameLocks noGrp="1"/>
              </p:cNvGraphicFramePr>
              <p:nvPr>
                <p:ph sz="half" idx="2"/>
                <p:extLst>
                  <p:ext uri="{D42A27DB-BD31-4B8C-83A1-F6EECF244321}">
                    <p14:modId xmlns:p14="http://schemas.microsoft.com/office/powerpoint/2010/main" val="1063423486"/>
                  </p:ext>
                </p:extLst>
              </p:nvPr>
            </p:nvGraphicFramePr>
            <p:xfrm>
              <a:off x="5102225" y="642938"/>
              <a:ext cx="6445248" cy="2751135"/>
            </p:xfrm>
            <a:graphic>
              <a:graphicData uri="http://schemas.openxmlformats.org/drawingml/2006/table">
                <a:tbl>
                  <a:tblPr firstRow="1" bandRow="1">
                    <a:tableStyleId>{8EC20E35-A176-4012-BC5E-935CFFF8708E}</a:tableStyleId>
                  </a:tblPr>
                  <a:tblGrid>
                    <a:gridCol w="1101011">
                      <a:extLst>
                        <a:ext uri="{9D8B030D-6E8A-4147-A177-3AD203B41FA5}">
                          <a16:colId xmlns:a16="http://schemas.microsoft.com/office/drawing/2014/main" val="3352154794"/>
                        </a:ext>
                      </a:extLst>
                    </a:gridCol>
                    <a:gridCol w="2736271">
                      <a:extLst>
                        <a:ext uri="{9D8B030D-6E8A-4147-A177-3AD203B41FA5}">
                          <a16:colId xmlns:a16="http://schemas.microsoft.com/office/drawing/2014/main" val="2351725317"/>
                        </a:ext>
                      </a:extLst>
                    </a:gridCol>
                    <a:gridCol w="2607966">
                      <a:extLst>
                        <a:ext uri="{9D8B030D-6E8A-4147-A177-3AD203B41FA5}">
                          <a16:colId xmlns:a16="http://schemas.microsoft.com/office/drawing/2014/main" val="4005472050"/>
                        </a:ext>
                      </a:extLst>
                    </a:gridCol>
                  </a:tblGrid>
                  <a:tr h="550227">
                    <a:tc>
                      <a:txBody>
                        <a:bodyPr/>
                        <a:lstStyle/>
                        <a:p>
                          <a:r>
                            <a:rPr lang="en-US" sz="1400"/>
                            <a:t>Bits</a:t>
                          </a:r>
                          <a:endParaRPr lang="en-US" sz="1400" b="1">
                            <a:solidFill>
                              <a:schemeClr val="tx1">
                                <a:lumMod val="75000"/>
                                <a:lumOff val="25000"/>
                              </a:schemeClr>
                            </a:solidFill>
                          </a:endParaRPr>
                        </a:p>
                      </a:txBody>
                      <a:tcPr marL="156351" marR="78175" marT="78175" marB="78175"/>
                    </a:tc>
                    <a:tc>
                      <a:txBody>
                        <a:bodyPr/>
                        <a:lstStyle/>
                        <a:p>
                          <a:pPr algn="ctr"/>
                          <a:r>
                            <a:rPr lang="en-US" sz="1400"/>
                            <a:t>Minimum</a:t>
                          </a:r>
                          <a:endParaRPr lang="en-US" sz="1400" b="1">
                            <a:solidFill>
                              <a:schemeClr val="tx1">
                                <a:lumMod val="75000"/>
                                <a:lumOff val="25000"/>
                              </a:schemeClr>
                            </a:solidFill>
                          </a:endParaRPr>
                        </a:p>
                      </a:txBody>
                      <a:tcPr marL="156351" marR="78175" marT="78175" marB="78175"/>
                    </a:tc>
                    <a:tc>
                      <a:txBody>
                        <a:bodyPr/>
                        <a:lstStyle/>
                        <a:p>
                          <a:pPr algn="ctr"/>
                          <a:r>
                            <a:rPr lang="en-US" sz="1400"/>
                            <a:t>Maximum</a:t>
                          </a:r>
                          <a:endParaRPr lang="en-US" sz="1400" b="1">
                            <a:solidFill>
                              <a:schemeClr val="tx1">
                                <a:lumMod val="75000"/>
                                <a:lumOff val="25000"/>
                              </a:schemeClr>
                            </a:solidFill>
                          </a:endParaRPr>
                        </a:p>
                      </a:txBody>
                      <a:tcPr marL="156351" marR="78175" marT="78175" marB="78175"/>
                    </a:tc>
                    <a:extLst>
                      <a:ext uri="{0D108BD9-81ED-4DB2-BD59-A6C34878D82A}">
                        <a16:rowId xmlns:a16="http://schemas.microsoft.com/office/drawing/2014/main" val="1945075174"/>
                      </a:ext>
                    </a:extLst>
                  </a:tr>
                  <a:tr h="550227">
                    <a:tc>
                      <a:txBody>
                        <a:bodyPr/>
                        <a:lstStyle/>
                        <a:p>
                          <a:endParaRPr lang="en-US"/>
                        </a:p>
                      </a:txBody>
                      <a:tcPr marL="156351" marR="78175" marT="78175" marB="78175">
                        <a:blipFill>
                          <a:blip r:embed="rId3"/>
                          <a:stretch>
                            <a:fillRect t="-104651" r="-486207" b="-306977"/>
                          </a:stretch>
                        </a:blipFill>
                      </a:tcPr>
                    </a:tc>
                    <a:tc>
                      <a:txBody>
                        <a:bodyPr/>
                        <a:lstStyle/>
                        <a:p>
                          <a:endParaRPr lang="en-US"/>
                        </a:p>
                      </a:txBody>
                      <a:tcPr marL="156351" marR="78175" marT="78175" marB="78175">
                        <a:blipFill>
                          <a:blip r:embed="rId3"/>
                          <a:stretch>
                            <a:fillRect l="-40278" t="-104651" r="-95833" b="-306977"/>
                          </a:stretch>
                        </a:blipFill>
                      </a:tcPr>
                    </a:tc>
                    <a:tc>
                      <a:txBody>
                        <a:bodyPr/>
                        <a:lstStyle/>
                        <a:p>
                          <a:endParaRPr lang="en-US"/>
                        </a:p>
                      </a:txBody>
                      <a:tcPr marL="156351" marR="78175" marT="78175" marB="78175">
                        <a:blipFill>
                          <a:blip r:embed="rId3"/>
                          <a:stretch>
                            <a:fillRect l="-147087" t="-104651" r="-485" b="-306977"/>
                          </a:stretch>
                        </a:blipFill>
                      </a:tcPr>
                    </a:tc>
                    <a:extLst>
                      <a:ext uri="{0D108BD9-81ED-4DB2-BD59-A6C34878D82A}">
                        <a16:rowId xmlns:a16="http://schemas.microsoft.com/office/drawing/2014/main" val="3955139914"/>
                      </a:ext>
                    </a:extLst>
                  </a:tr>
                  <a:tr h="550227">
                    <a:tc>
                      <a:txBody>
                        <a:bodyPr/>
                        <a:lstStyle/>
                        <a:p>
                          <a:endParaRPr lang="en-US"/>
                        </a:p>
                      </a:txBody>
                      <a:tcPr marL="156351" marR="78175" marT="78175" marB="78175">
                        <a:blipFill>
                          <a:blip r:embed="rId3"/>
                          <a:stretch>
                            <a:fillRect t="-200000" r="-486207" b="-200000"/>
                          </a:stretch>
                        </a:blipFill>
                      </a:tcPr>
                    </a:tc>
                    <a:tc>
                      <a:txBody>
                        <a:bodyPr/>
                        <a:lstStyle/>
                        <a:p>
                          <a:endParaRPr lang="en-US"/>
                        </a:p>
                      </a:txBody>
                      <a:tcPr marL="156351" marR="78175" marT="78175" marB="78175">
                        <a:blipFill>
                          <a:blip r:embed="rId3"/>
                          <a:stretch>
                            <a:fillRect l="-40278" t="-200000" r="-95833" b="-200000"/>
                          </a:stretch>
                        </a:blipFill>
                      </a:tcPr>
                    </a:tc>
                    <a:tc>
                      <a:txBody>
                        <a:bodyPr/>
                        <a:lstStyle/>
                        <a:p>
                          <a:endParaRPr lang="en-US"/>
                        </a:p>
                      </a:txBody>
                      <a:tcPr marL="156351" marR="78175" marT="78175" marB="78175">
                        <a:blipFill>
                          <a:blip r:embed="rId3"/>
                          <a:stretch>
                            <a:fillRect l="-147087" t="-200000" r="-485" b="-200000"/>
                          </a:stretch>
                        </a:blipFill>
                      </a:tcPr>
                    </a:tc>
                    <a:extLst>
                      <a:ext uri="{0D108BD9-81ED-4DB2-BD59-A6C34878D82A}">
                        <a16:rowId xmlns:a16="http://schemas.microsoft.com/office/drawing/2014/main" val="2688053375"/>
                      </a:ext>
                    </a:extLst>
                  </a:tr>
                  <a:tr h="550227">
                    <a:tc>
                      <a:txBody>
                        <a:bodyPr/>
                        <a:lstStyle/>
                        <a:p>
                          <a:endParaRPr lang="en-US"/>
                        </a:p>
                      </a:txBody>
                      <a:tcPr marL="156351" marR="78175" marT="78175" marB="78175">
                        <a:blipFill>
                          <a:blip r:embed="rId3"/>
                          <a:stretch>
                            <a:fillRect t="-306977" r="-486207" b="-104651"/>
                          </a:stretch>
                        </a:blipFill>
                      </a:tcPr>
                    </a:tc>
                    <a:tc>
                      <a:txBody>
                        <a:bodyPr/>
                        <a:lstStyle/>
                        <a:p>
                          <a:endParaRPr lang="en-US"/>
                        </a:p>
                      </a:txBody>
                      <a:tcPr marL="156351" marR="78175" marT="78175" marB="78175">
                        <a:blipFill>
                          <a:blip r:embed="rId3"/>
                          <a:stretch>
                            <a:fillRect l="-40278" t="-306977" r="-95833" b="-104651"/>
                          </a:stretch>
                        </a:blipFill>
                      </a:tcPr>
                    </a:tc>
                    <a:tc>
                      <a:txBody>
                        <a:bodyPr/>
                        <a:lstStyle/>
                        <a:p>
                          <a:endParaRPr lang="en-US"/>
                        </a:p>
                      </a:txBody>
                      <a:tcPr marL="156351" marR="78175" marT="78175" marB="78175">
                        <a:blipFill>
                          <a:blip r:embed="rId3"/>
                          <a:stretch>
                            <a:fillRect l="-147087" t="-306977" r="-485" b="-104651"/>
                          </a:stretch>
                        </a:blipFill>
                      </a:tcPr>
                    </a:tc>
                    <a:extLst>
                      <a:ext uri="{0D108BD9-81ED-4DB2-BD59-A6C34878D82A}">
                        <a16:rowId xmlns:a16="http://schemas.microsoft.com/office/drawing/2014/main" val="2351872616"/>
                      </a:ext>
                    </a:extLst>
                  </a:tr>
                  <a:tr h="550227">
                    <a:tc>
                      <a:txBody>
                        <a:bodyPr/>
                        <a:lstStyle/>
                        <a:p>
                          <a:endParaRPr lang="en-US"/>
                        </a:p>
                      </a:txBody>
                      <a:tcPr marL="156351" marR="78175" marT="78175" marB="78175">
                        <a:blipFill>
                          <a:blip r:embed="rId3"/>
                          <a:stretch>
                            <a:fillRect t="-397727" r="-486207" b="-2273"/>
                          </a:stretch>
                        </a:blipFill>
                      </a:tcPr>
                    </a:tc>
                    <a:tc>
                      <a:txBody>
                        <a:bodyPr/>
                        <a:lstStyle/>
                        <a:p>
                          <a:endParaRPr lang="en-US"/>
                        </a:p>
                      </a:txBody>
                      <a:tcPr marL="156351" marR="78175" marT="78175" marB="78175">
                        <a:blipFill>
                          <a:blip r:embed="rId3"/>
                          <a:stretch>
                            <a:fillRect l="-40278" t="-397727" r="-95833" b="-2273"/>
                          </a:stretch>
                        </a:blipFill>
                      </a:tcPr>
                    </a:tc>
                    <a:tc>
                      <a:txBody>
                        <a:bodyPr/>
                        <a:lstStyle/>
                        <a:p>
                          <a:endParaRPr lang="en-US"/>
                        </a:p>
                      </a:txBody>
                      <a:tcPr marL="156351" marR="78175" marT="78175" marB="78175">
                        <a:blipFill>
                          <a:blip r:embed="rId3"/>
                          <a:stretch>
                            <a:fillRect l="-147087" t="-397727" r="-485" b="-2273"/>
                          </a:stretch>
                        </a:blipFill>
                      </a:tcPr>
                    </a:tc>
                    <a:extLst>
                      <a:ext uri="{0D108BD9-81ED-4DB2-BD59-A6C34878D82A}">
                        <a16:rowId xmlns:a16="http://schemas.microsoft.com/office/drawing/2014/main" val="946707436"/>
                      </a:ext>
                    </a:extLst>
                  </a:tr>
                </a:tbl>
              </a:graphicData>
            </a:graphic>
          </p:graphicFrame>
        </mc:Fallback>
      </mc:AlternateContent>
      <p:sp>
        <p:nvSpPr>
          <p:cNvPr id="8" name="Date Placeholder 7">
            <a:extLst>
              <a:ext uri="{FF2B5EF4-FFF2-40B4-BE49-F238E27FC236}">
                <a16:creationId xmlns:a16="http://schemas.microsoft.com/office/drawing/2014/main" id="{AB6859B0-24FB-2F44-9A86-FCFB7D208A39}"/>
              </a:ext>
            </a:extLst>
          </p:cNvPr>
          <p:cNvSpPr>
            <a:spLocks noGrp="1"/>
          </p:cNvSpPr>
          <p:nvPr>
            <p:ph type="dt" sz="half" idx="10"/>
          </p:nvPr>
        </p:nvSpPr>
        <p:spPr>
          <a:xfrm>
            <a:off x="2332653" y="6353703"/>
            <a:ext cx="1939408" cy="365125"/>
          </a:xfrm>
          <a:noFill/>
        </p:spPr>
        <p:txBody>
          <a:bodyPr vert="horz" lIns="91440" tIns="45720" rIns="91440" bIns="45720" rtlCol="0" anchor="ctr">
            <a:normAutofit/>
          </a:bodyPr>
          <a:lstStyle/>
          <a:p>
            <a:pPr algn="r" defTabSz="914400">
              <a:spcAft>
                <a:spcPts val="600"/>
              </a:spcAft>
            </a:pPr>
            <a:fld id="{CBFD0A3B-21D4-F44B-A44A-1522C91AD144}" type="datetime3">
              <a:rPr lang="en-US">
                <a:solidFill>
                  <a:schemeClr val="bg1"/>
                </a:solidFill>
              </a:rPr>
              <a:pPr algn="r" defTabSz="914400">
                <a:spcAft>
                  <a:spcPts val="600"/>
                </a:spcAft>
              </a:pPr>
              <a:t>27 September 2022</a:t>
            </a:fld>
            <a:endParaRPr lang="en-US">
              <a:solidFill>
                <a:schemeClr val="bg1"/>
              </a:solidFill>
            </a:endParaRPr>
          </a:p>
        </p:txBody>
      </p:sp>
      <p:sp>
        <p:nvSpPr>
          <p:cNvPr id="4" name="Footer Placeholder 3">
            <a:extLst>
              <a:ext uri="{FF2B5EF4-FFF2-40B4-BE49-F238E27FC236}">
                <a16:creationId xmlns:a16="http://schemas.microsoft.com/office/drawing/2014/main" id="{C76AF335-FEB6-544C-88F5-6DBF16C9E5F2}"/>
              </a:ext>
            </a:extLst>
          </p:cNvPr>
          <p:cNvSpPr>
            <a:spLocks noGrp="1"/>
          </p:cNvSpPr>
          <p:nvPr>
            <p:ph type="ftr" sz="quarter" idx="11"/>
          </p:nvPr>
        </p:nvSpPr>
        <p:spPr>
          <a:xfrm>
            <a:off x="5315898" y="6359396"/>
            <a:ext cx="6195213" cy="365125"/>
          </a:xfrm>
          <a:noFill/>
        </p:spPr>
        <p:txBody>
          <a:bodyPr vert="horz" lIns="91440" tIns="45720" rIns="91440" bIns="45720" rtlCol="0" anchor="ctr">
            <a:normAutofit/>
          </a:bodyPr>
          <a:lstStyle/>
          <a:p>
            <a:pPr algn="r" defTabSz="914400">
              <a:spcAft>
                <a:spcPts val="600"/>
              </a:spcAft>
            </a:pPr>
            <a:r>
              <a:rPr lang="en-US" kern="1200">
                <a:solidFill>
                  <a:schemeClr val="tx1">
                    <a:tint val="75000"/>
                  </a:schemeClr>
                </a:solidFill>
                <a:latin typeface="+mn-lt"/>
                <a:ea typeface="+mn-ea"/>
                <a:cs typeface="+mn-cs"/>
              </a:rPr>
              <a:t>© 2021 Darrell Long</a:t>
            </a:r>
          </a:p>
        </p:txBody>
      </p:sp>
      <p:sp>
        <p:nvSpPr>
          <p:cNvPr id="7" name="Slide Number Placeholder 6">
            <a:extLst>
              <a:ext uri="{FF2B5EF4-FFF2-40B4-BE49-F238E27FC236}">
                <a16:creationId xmlns:a16="http://schemas.microsoft.com/office/drawing/2014/main" id="{E2028C9C-F5B0-BF4B-BAC9-B10EE0921682}"/>
              </a:ext>
            </a:extLst>
          </p:cNvPr>
          <p:cNvSpPr>
            <a:spLocks noGrp="1"/>
          </p:cNvSpPr>
          <p:nvPr>
            <p:ph type="sldNum" sz="quarter" idx="12"/>
          </p:nvPr>
        </p:nvSpPr>
        <p:spPr>
          <a:xfrm>
            <a:off x="687768" y="6359396"/>
            <a:ext cx="625443" cy="365125"/>
          </a:xfrm>
          <a:noFill/>
        </p:spPr>
        <p:txBody>
          <a:bodyPr vert="horz" lIns="91440" tIns="45720" rIns="91440" bIns="45720" rtlCol="0" anchor="ctr">
            <a:normAutofit/>
          </a:bodyPr>
          <a:lstStyle/>
          <a:p>
            <a:pPr algn="l" defTabSz="914400">
              <a:spcAft>
                <a:spcPts val="600"/>
              </a:spcAft>
            </a:pPr>
            <a:fld id="{C839E621-CBEA-FC4C-905A-93C58F9E1BA6}" type="slidenum">
              <a:rPr lang="en-US">
                <a:solidFill>
                  <a:schemeClr val="bg1"/>
                </a:solidFill>
              </a:rPr>
              <a:pPr algn="l" defTabSz="914400">
                <a:spcAft>
                  <a:spcPts val="600"/>
                </a:spcAft>
              </a:pPr>
              <a:t>7</a:t>
            </a:fld>
            <a:endParaRPr lang="en-US">
              <a:solidFill>
                <a:schemeClr val="bg1"/>
              </a:solidFill>
            </a:endParaRPr>
          </a:p>
        </p:txBody>
      </p:sp>
      <p:sp>
        <p:nvSpPr>
          <p:cNvPr id="18" name="Content Placeholder 2">
            <a:extLst>
              <a:ext uri="{FF2B5EF4-FFF2-40B4-BE49-F238E27FC236}">
                <a16:creationId xmlns:a16="http://schemas.microsoft.com/office/drawing/2014/main" id="{60595A41-3585-E145-B36C-23E95CBFD114}"/>
              </a:ext>
            </a:extLst>
          </p:cNvPr>
          <p:cNvSpPr>
            <a:spLocks noGrp="1"/>
          </p:cNvSpPr>
          <p:nvPr>
            <p:ph sz="half" idx="1"/>
          </p:nvPr>
        </p:nvSpPr>
        <p:spPr>
          <a:xfrm>
            <a:off x="530834" y="133479"/>
            <a:ext cx="3363974" cy="2494361"/>
          </a:xfrm>
        </p:spPr>
        <p:txBody>
          <a:bodyPr vert="horz" lIns="91440" tIns="45720" rIns="91440" bIns="45720" rtlCol="0">
            <a:normAutofit/>
          </a:bodyPr>
          <a:lstStyle/>
          <a:p>
            <a:r>
              <a:rPr lang="en-US" sz="1900" dirty="0">
                <a:solidFill>
                  <a:schemeClr val="bg1"/>
                </a:solidFill>
              </a:rPr>
              <a:t>Computers do arithmetic with </a:t>
            </a:r>
            <a:r>
              <a:rPr lang="en-US" sz="1900" i="1" dirty="0">
                <a:solidFill>
                  <a:schemeClr val="bg1"/>
                </a:solidFill>
              </a:rPr>
              <a:t>fixed width integers</a:t>
            </a:r>
            <a:r>
              <a:rPr lang="en-US" sz="1900" dirty="0">
                <a:solidFill>
                  <a:schemeClr val="bg1"/>
                </a:solidFill>
              </a:rPr>
              <a:t>.</a:t>
            </a:r>
          </a:p>
          <a:p>
            <a:r>
              <a:rPr lang="en-US" sz="1900" dirty="0">
                <a:solidFill>
                  <a:schemeClr val="bg1"/>
                </a:solidFill>
              </a:rPr>
              <a:t>It’s like saying you can only do arithmetic up to 10 digits.</a:t>
            </a:r>
          </a:p>
          <a:p>
            <a:r>
              <a:rPr lang="en-US" sz="1900" dirty="0">
                <a:solidFill>
                  <a:schemeClr val="bg1"/>
                </a:solidFill>
              </a:rPr>
              <a:t>A digit for a computer is usually called a </a:t>
            </a:r>
            <a:r>
              <a:rPr lang="en-US" sz="1900" i="1" dirty="0">
                <a:solidFill>
                  <a:schemeClr val="bg1"/>
                </a:solidFill>
              </a:rPr>
              <a:t>bit</a:t>
            </a:r>
            <a:r>
              <a:rPr lang="en-US" sz="1900" dirty="0">
                <a:solidFill>
                  <a:schemeClr val="bg1"/>
                </a:solidFill>
              </a:rPr>
              <a:t>.</a:t>
            </a:r>
          </a:p>
          <a:p>
            <a:pPr lvl="1"/>
            <a:r>
              <a:rPr lang="en-US" sz="1900" dirty="0">
                <a:solidFill>
                  <a:schemeClr val="bg1"/>
                </a:solidFill>
              </a:rPr>
              <a:t>A bit is either 0 or 1.</a:t>
            </a:r>
          </a:p>
        </p:txBody>
      </p:sp>
    </p:spTree>
    <p:extLst>
      <p:ext uri="{BB962C8B-B14F-4D97-AF65-F5344CB8AC3E}">
        <p14:creationId xmlns:p14="http://schemas.microsoft.com/office/powerpoint/2010/main" val="183858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419E86-9A12-1B4C-AA57-B781A784A1E6}"/>
              </a:ext>
            </a:extLst>
          </p:cNvPr>
          <p:cNvSpPr>
            <a:spLocks noGrp="1"/>
          </p:cNvSpPr>
          <p:nvPr>
            <p:ph type="title"/>
          </p:nvPr>
        </p:nvSpPr>
        <p:spPr>
          <a:xfrm>
            <a:off x="838200" y="620742"/>
            <a:ext cx="10515600" cy="1325563"/>
          </a:xfrm>
        </p:spPr>
        <p:txBody>
          <a:bodyPr>
            <a:normAutofit/>
          </a:bodyPr>
          <a:lstStyle/>
          <a:p>
            <a:r>
              <a:rPr lang="en-US">
                <a:solidFill>
                  <a:srgbClr val="FFFFFF"/>
                </a:solidFill>
              </a:rPr>
              <a:t>Positional Number Systems</a:t>
            </a:r>
          </a:p>
        </p:txBody>
      </p:sp>
      <p:cxnSp>
        <p:nvCxnSpPr>
          <p:cNvPr id="15" name="Straight Connector 14">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6D633A-1616-024D-BE74-3926408822AB}"/>
                  </a:ext>
                </a:extLst>
              </p:cNvPr>
              <p:cNvSpPr>
                <a:spLocks noGrp="1"/>
              </p:cNvSpPr>
              <p:nvPr>
                <p:ph sz="half" idx="1"/>
              </p:nvPr>
            </p:nvSpPr>
            <p:spPr>
              <a:xfrm>
                <a:off x="838200" y="2266345"/>
                <a:ext cx="5097780" cy="3910617"/>
              </a:xfrm>
            </p:spPr>
            <p:txBody>
              <a:bodyPr>
                <a:normAutofit/>
              </a:bodyPr>
              <a:lstStyle/>
              <a:p>
                <a:pPr marL="0" indent="0">
                  <a:buNone/>
                </a:pPr>
                <a:r>
                  <a:rPr lang="en-US" sz="2400">
                    <a:solidFill>
                      <a:srgbClr val="FFFFFF"/>
                    </a:solidFill>
                  </a:rPr>
                  <a:t>Aryabhata (</a:t>
                </a:r>
                <a:r>
                  <a:rPr lang="hi-IN" sz="2400">
                    <a:solidFill>
                      <a:srgbClr val="FFFFFF"/>
                    </a:solidFill>
                  </a:rPr>
                  <a:t>आर्यभट</a:t>
                </a:r>
                <a:r>
                  <a:rPr lang="en-US" sz="2400">
                    <a:solidFill>
                      <a:srgbClr val="FFFFFF"/>
                    </a:solidFill>
                  </a:rPr>
                  <a:t>) taught us that every member of </a:t>
                </a:r>
                <a14:m>
                  <m:oMath xmlns:m="http://schemas.openxmlformats.org/officeDocument/2006/math">
                    <m:r>
                      <a:rPr lang="en-US" sz="2400" i="1">
                        <a:solidFill>
                          <a:srgbClr val="FFFFFF"/>
                        </a:solidFill>
                        <a:latin typeface="Cambria Math" panose="02040503050406030204" pitchFamily="18" charset="0"/>
                      </a:rPr>
                      <m:t>ℕ</m:t>
                    </m:r>
                  </m:oMath>
                </a14:m>
                <a:r>
                  <a:rPr lang="en-US" sz="2400">
                    <a:solidFill>
                      <a:srgbClr val="FFFFFF"/>
                    </a:solidFill>
                  </a:rPr>
                  <a:t> can be written:</a:t>
                </a:r>
              </a:p>
              <a:p>
                <a14:m>
                  <m:oMath xmlns:m="http://schemas.openxmlformats.org/officeDocument/2006/math">
                    <m:sSub>
                      <m:sSubPr>
                        <m:ctrlPr>
                          <a:rPr lang="en-US" sz="240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𝑎</m:t>
                        </m:r>
                      </m:e>
                      <m:sub>
                        <m:r>
                          <a:rPr lang="en-US" sz="2400" b="0" i="1">
                            <a:solidFill>
                              <a:srgbClr val="FFFFFF"/>
                            </a:solidFill>
                            <a:latin typeface="Cambria Math" panose="02040503050406030204" pitchFamily="18" charset="0"/>
                          </a:rPr>
                          <m:t>𝑘</m:t>
                        </m:r>
                      </m:sub>
                    </m:sSub>
                    <m:sSup>
                      <m:sSupPr>
                        <m:ctrlPr>
                          <a:rPr lang="en-US" sz="2400" i="1">
                            <a:solidFill>
                              <a:srgbClr val="FFFFFF"/>
                            </a:solidFill>
                            <a:latin typeface="Cambria Math" panose="02040503050406030204" pitchFamily="18" charset="0"/>
                          </a:rPr>
                        </m:ctrlPr>
                      </m:sSupPr>
                      <m:e>
                        <m:r>
                          <a:rPr lang="en-US" sz="2400" b="0" i="1">
                            <a:solidFill>
                              <a:srgbClr val="FFFFFF"/>
                            </a:solidFill>
                            <a:latin typeface="Cambria Math" panose="02040503050406030204" pitchFamily="18" charset="0"/>
                          </a:rPr>
                          <m:t>𝑏</m:t>
                        </m:r>
                      </m:e>
                      <m:sup>
                        <m:r>
                          <a:rPr lang="en-US" sz="2400" b="0" i="1">
                            <a:solidFill>
                              <a:srgbClr val="FFFFFF"/>
                            </a:solidFill>
                            <a:latin typeface="Cambria Math" panose="02040503050406030204" pitchFamily="18" charset="0"/>
                          </a:rPr>
                          <m:t>𝑘</m:t>
                        </m:r>
                      </m:sup>
                    </m:sSup>
                    <m:r>
                      <a:rPr lang="en-US" sz="2400" b="0" i="1">
                        <a:solidFill>
                          <a:srgbClr val="FFFFFF"/>
                        </a:solidFill>
                        <a:latin typeface="Cambria Math" panose="02040503050406030204" pitchFamily="18" charset="0"/>
                      </a:rPr>
                      <m:t>+</m:t>
                    </m:r>
                    <m:sSub>
                      <m:sSubPr>
                        <m:ctrlPr>
                          <a:rPr lang="en-US" sz="240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𝑎</m:t>
                        </m:r>
                      </m:e>
                      <m:sub>
                        <m:r>
                          <a:rPr lang="en-US" sz="2400" b="0" i="1">
                            <a:solidFill>
                              <a:srgbClr val="FFFFFF"/>
                            </a:solidFill>
                            <a:latin typeface="Cambria Math" panose="02040503050406030204" pitchFamily="18" charset="0"/>
                          </a:rPr>
                          <m:t>𝑘</m:t>
                        </m:r>
                        <m:r>
                          <a:rPr lang="en-US" sz="2400" b="0" i="1">
                            <a:solidFill>
                              <a:srgbClr val="FFFFFF"/>
                            </a:solidFill>
                            <a:latin typeface="Cambria Math" panose="02040503050406030204" pitchFamily="18" charset="0"/>
                          </a:rPr>
                          <m:t>−1</m:t>
                        </m:r>
                      </m:sub>
                    </m:sSub>
                    <m:sSup>
                      <m:sSupPr>
                        <m:ctrlPr>
                          <a:rPr lang="en-US" sz="2400" i="1">
                            <a:solidFill>
                              <a:srgbClr val="FFFFFF"/>
                            </a:solidFill>
                            <a:latin typeface="Cambria Math" panose="02040503050406030204" pitchFamily="18" charset="0"/>
                          </a:rPr>
                        </m:ctrlPr>
                      </m:sSupPr>
                      <m:e>
                        <m:r>
                          <a:rPr lang="en-US" sz="2400" b="0" i="1">
                            <a:solidFill>
                              <a:srgbClr val="FFFFFF"/>
                            </a:solidFill>
                            <a:latin typeface="Cambria Math" panose="02040503050406030204" pitchFamily="18" charset="0"/>
                          </a:rPr>
                          <m:t>𝑏</m:t>
                        </m:r>
                      </m:e>
                      <m:sup>
                        <m:r>
                          <a:rPr lang="en-US" sz="2400" b="0" i="1">
                            <a:solidFill>
                              <a:srgbClr val="FFFFFF"/>
                            </a:solidFill>
                            <a:latin typeface="Cambria Math" panose="02040503050406030204" pitchFamily="18" charset="0"/>
                          </a:rPr>
                          <m:t>𝑘</m:t>
                        </m:r>
                        <m:r>
                          <a:rPr lang="en-US" sz="2400" b="0" i="1">
                            <a:solidFill>
                              <a:srgbClr val="FFFFFF"/>
                            </a:solidFill>
                            <a:latin typeface="Cambria Math" panose="02040503050406030204" pitchFamily="18" charset="0"/>
                          </a:rPr>
                          <m:t>−1</m:t>
                        </m:r>
                      </m:sup>
                    </m:sSup>
                    <m:r>
                      <a:rPr lang="en-US" sz="2400" b="0" i="1">
                        <a:solidFill>
                          <a:srgbClr val="FFFFFF"/>
                        </a:solidFill>
                        <a:latin typeface="Cambria Math" panose="02040503050406030204" pitchFamily="18" charset="0"/>
                      </a:rPr>
                      <m:t>+…</m:t>
                    </m:r>
                    <m:r>
                      <a:rPr lang="en-US" sz="2400" i="1">
                        <a:solidFill>
                          <a:srgbClr val="FFFFFF"/>
                        </a:solidFill>
                        <a:latin typeface="Cambria Math" panose="02040503050406030204" pitchFamily="18" charset="0"/>
                      </a:rPr>
                      <m:t>+</m:t>
                    </m:r>
                    <m:sSub>
                      <m:sSubPr>
                        <m:ctrlPr>
                          <a:rPr lang="en-US" sz="240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𝑎</m:t>
                        </m:r>
                      </m:e>
                      <m:sub>
                        <m:r>
                          <a:rPr lang="en-US" sz="2400" b="0" i="1">
                            <a:solidFill>
                              <a:srgbClr val="FFFFFF"/>
                            </a:solidFill>
                            <a:latin typeface="Cambria Math" panose="02040503050406030204" pitchFamily="18" charset="0"/>
                          </a:rPr>
                          <m:t>1</m:t>
                        </m:r>
                      </m:sub>
                    </m:sSub>
                    <m:sSup>
                      <m:sSupPr>
                        <m:ctrlPr>
                          <a:rPr lang="en-US" sz="2400" i="1">
                            <a:solidFill>
                              <a:srgbClr val="FFFFFF"/>
                            </a:solidFill>
                            <a:latin typeface="Cambria Math" panose="02040503050406030204" pitchFamily="18" charset="0"/>
                          </a:rPr>
                        </m:ctrlPr>
                      </m:sSupPr>
                      <m:e>
                        <m:r>
                          <a:rPr lang="en-US" sz="2400" b="0" i="1">
                            <a:solidFill>
                              <a:srgbClr val="FFFFFF"/>
                            </a:solidFill>
                            <a:latin typeface="Cambria Math" panose="02040503050406030204" pitchFamily="18" charset="0"/>
                          </a:rPr>
                          <m:t>𝑏</m:t>
                        </m:r>
                      </m:e>
                      <m:sup>
                        <m:r>
                          <a:rPr lang="en-US" sz="2400" b="0" i="1">
                            <a:solidFill>
                              <a:srgbClr val="FFFFFF"/>
                            </a:solidFill>
                            <a:latin typeface="Cambria Math" panose="02040503050406030204" pitchFamily="18" charset="0"/>
                          </a:rPr>
                          <m:t>1</m:t>
                        </m:r>
                      </m:sup>
                    </m:sSup>
                    <m:r>
                      <a:rPr lang="en-US" sz="2400" i="1">
                        <a:solidFill>
                          <a:srgbClr val="FFFFFF"/>
                        </a:solidFill>
                        <a:latin typeface="Cambria Math" panose="02040503050406030204" pitchFamily="18" charset="0"/>
                      </a:rPr>
                      <m:t>+</m:t>
                    </m:r>
                    <m:sSub>
                      <m:sSubPr>
                        <m:ctrlPr>
                          <a:rPr lang="en-US" sz="2400" i="1">
                            <a:solidFill>
                              <a:srgbClr val="FFFFFF"/>
                            </a:solidFill>
                            <a:latin typeface="Cambria Math" panose="02040503050406030204" pitchFamily="18" charset="0"/>
                          </a:rPr>
                        </m:ctrlPr>
                      </m:sSubPr>
                      <m:e>
                        <m:r>
                          <a:rPr lang="en-US" sz="2400" b="0" i="1">
                            <a:solidFill>
                              <a:srgbClr val="FFFFFF"/>
                            </a:solidFill>
                            <a:latin typeface="Cambria Math" panose="02040503050406030204" pitchFamily="18" charset="0"/>
                          </a:rPr>
                          <m:t>𝑎</m:t>
                        </m:r>
                      </m:e>
                      <m:sub>
                        <m:r>
                          <a:rPr lang="en-US" sz="2400" b="0" i="1">
                            <a:solidFill>
                              <a:srgbClr val="FFFFFF"/>
                            </a:solidFill>
                            <a:latin typeface="Cambria Math" panose="02040503050406030204" pitchFamily="18" charset="0"/>
                          </a:rPr>
                          <m:t>0</m:t>
                        </m:r>
                      </m:sub>
                    </m:sSub>
                    <m:sSup>
                      <m:sSupPr>
                        <m:ctrlPr>
                          <a:rPr lang="en-US" sz="2400" i="1">
                            <a:solidFill>
                              <a:srgbClr val="FFFFFF"/>
                            </a:solidFill>
                            <a:latin typeface="Cambria Math" panose="02040503050406030204" pitchFamily="18" charset="0"/>
                          </a:rPr>
                        </m:ctrlPr>
                      </m:sSupPr>
                      <m:e>
                        <m:r>
                          <a:rPr lang="en-US" sz="2400" b="0" i="1">
                            <a:solidFill>
                              <a:srgbClr val="FFFFFF"/>
                            </a:solidFill>
                            <a:latin typeface="Cambria Math" panose="02040503050406030204" pitchFamily="18" charset="0"/>
                          </a:rPr>
                          <m:t>𝑏</m:t>
                        </m:r>
                      </m:e>
                      <m:sup>
                        <m:r>
                          <a:rPr lang="en-US" sz="2400" b="0" i="1">
                            <a:solidFill>
                              <a:srgbClr val="FFFFFF"/>
                            </a:solidFill>
                            <a:latin typeface="Cambria Math" panose="02040503050406030204" pitchFamily="18" charset="0"/>
                          </a:rPr>
                          <m:t>0</m:t>
                        </m:r>
                      </m:sup>
                    </m:sSup>
                  </m:oMath>
                </a14:m>
                <a:endParaRPr lang="en-US" sz="2400">
                  <a:solidFill>
                    <a:srgbClr val="FFFFFF"/>
                  </a:solidFill>
                </a:endParaRPr>
              </a:p>
              <a:p>
                <a14:m>
                  <m:oMath xmlns:m="http://schemas.openxmlformats.org/officeDocument/2006/math">
                    <m:r>
                      <a:rPr lang="en-US" sz="2400" b="0" i="1">
                        <a:solidFill>
                          <a:srgbClr val="FFFFFF"/>
                        </a:solidFill>
                        <a:latin typeface="Cambria Math" panose="02040503050406030204" pitchFamily="18" charset="0"/>
                      </a:rPr>
                      <m:t>𝑏</m:t>
                    </m:r>
                  </m:oMath>
                </a14:m>
                <a:r>
                  <a:rPr lang="en-US" sz="2400">
                    <a:solidFill>
                      <a:srgbClr val="FFFFFF"/>
                    </a:solidFill>
                  </a:rPr>
                  <a:t> is the base, be it 2, 8, 10 (our usual base), 16, …</a:t>
                </a:r>
              </a:p>
              <a:p>
                <a14:m>
                  <m:oMath xmlns:m="http://schemas.openxmlformats.org/officeDocument/2006/math">
                    <m:sSub>
                      <m:sSubPr>
                        <m:ctrlPr>
                          <a:rPr lang="en-US" sz="2400" b="0" i="1">
                            <a:solidFill>
                              <a:srgbClr val="FFFFFF"/>
                            </a:solidFill>
                            <a:latin typeface="Cambria Math" panose="02040503050406030204" pitchFamily="18" charset="0"/>
                            <a:ea typeface="Cambria Math" panose="02040503050406030204" pitchFamily="18" charset="0"/>
                          </a:rPr>
                        </m:ctrlPr>
                      </m:sSubPr>
                      <m:e>
                        <m:r>
                          <a:rPr lang="en-US" sz="2400" b="0" i="1">
                            <a:solidFill>
                              <a:srgbClr val="FFFFFF"/>
                            </a:solidFill>
                            <a:latin typeface="Cambria Math" panose="02040503050406030204" pitchFamily="18" charset="0"/>
                            <a:ea typeface="Cambria Math" panose="02040503050406030204" pitchFamily="18" charset="0"/>
                          </a:rPr>
                          <m:t>𝑎</m:t>
                        </m:r>
                      </m:e>
                      <m:sub>
                        <m:r>
                          <a:rPr lang="en-US" sz="2400" b="0" i="1">
                            <a:solidFill>
                              <a:srgbClr val="FFFFFF"/>
                            </a:solidFill>
                            <a:latin typeface="Cambria Math" panose="02040503050406030204" pitchFamily="18" charset="0"/>
                            <a:ea typeface="Cambria Math" panose="02040503050406030204" pitchFamily="18" charset="0"/>
                          </a:rPr>
                          <m:t>𝑖</m:t>
                        </m:r>
                      </m:sub>
                    </m:sSub>
                    <m:r>
                      <a:rPr lang="en-US" sz="2400" b="0" i="1">
                        <a:solidFill>
                          <a:srgbClr val="FFFFFF"/>
                        </a:solidFill>
                        <a:latin typeface="Cambria Math" panose="02040503050406030204" pitchFamily="18" charset="0"/>
                        <a:ea typeface="Cambria Math" panose="02040503050406030204" pitchFamily="18" charset="0"/>
                      </a:rPr>
                      <m:t>∈{0, …, </m:t>
                    </m:r>
                    <m:r>
                      <a:rPr lang="en-US" sz="2400" b="0" i="1">
                        <a:solidFill>
                          <a:srgbClr val="FFFFFF"/>
                        </a:solidFill>
                        <a:latin typeface="Cambria Math" panose="02040503050406030204" pitchFamily="18" charset="0"/>
                        <a:ea typeface="Cambria Math" panose="02040503050406030204" pitchFamily="18" charset="0"/>
                      </a:rPr>
                      <m:t>𝑏</m:t>
                    </m:r>
                    <m:r>
                      <a:rPr lang="en-US" sz="2400" b="0" i="1">
                        <a:solidFill>
                          <a:srgbClr val="FFFFFF"/>
                        </a:solidFill>
                        <a:latin typeface="Cambria Math" panose="02040503050406030204" pitchFamily="18" charset="0"/>
                        <a:ea typeface="Cambria Math" panose="02040503050406030204" pitchFamily="18" charset="0"/>
                      </a:rPr>
                      <m:t>−1}</m:t>
                    </m:r>
                  </m:oMath>
                </a14:m>
                <a:endParaRPr lang="en-US" sz="2400">
                  <a:solidFill>
                    <a:srgbClr val="FFFFFF"/>
                  </a:solidFill>
                </a:endParaRPr>
              </a:p>
            </p:txBody>
          </p:sp>
        </mc:Choice>
        <mc:Fallback xmlns="">
          <p:sp>
            <p:nvSpPr>
              <p:cNvPr id="3" name="Content Placeholder 2">
                <a:extLst>
                  <a:ext uri="{FF2B5EF4-FFF2-40B4-BE49-F238E27FC236}">
                    <a16:creationId xmlns:a16="http://schemas.microsoft.com/office/drawing/2014/main" id="{A46D633A-1616-024D-BE74-3926408822AB}"/>
                  </a:ext>
                </a:extLst>
              </p:cNvPr>
              <p:cNvSpPr>
                <a:spLocks noGrp="1" noRot="1" noChangeAspect="1" noMove="1" noResize="1" noEditPoints="1" noAdjustHandles="1" noChangeArrowheads="1" noChangeShapeType="1" noTextEdit="1"/>
              </p:cNvSpPr>
              <p:nvPr>
                <p:ph sz="half" idx="1"/>
              </p:nvPr>
            </p:nvSpPr>
            <p:spPr>
              <a:xfrm>
                <a:off x="838200" y="2266345"/>
                <a:ext cx="5097780" cy="3910617"/>
              </a:xfrm>
              <a:blipFill>
                <a:blip r:embed="rId2"/>
                <a:stretch>
                  <a:fillRect l="-1990" t="-2265" r="-2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19F70A0-C368-3643-A66F-A630A2E7A334}"/>
                  </a:ext>
                </a:extLst>
              </p:cNvPr>
              <p:cNvSpPr>
                <a:spLocks noGrp="1"/>
              </p:cNvSpPr>
              <p:nvPr>
                <p:ph sz="half" idx="2"/>
              </p:nvPr>
            </p:nvSpPr>
            <p:spPr>
              <a:xfrm>
                <a:off x="6256020" y="2266345"/>
                <a:ext cx="5097780" cy="3910618"/>
              </a:xfrm>
            </p:spPr>
            <p:txBody>
              <a:bodyPr>
                <a:normAutofit/>
              </a:bodyPr>
              <a:lstStyle/>
              <a:p>
                <a:pPr marL="0" indent="0">
                  <a:buNone/>
                </a:pPr>
                <a14:m>
                  <m:oMathPara xmlns:m="http://schemas.openxmlformats.org/officeDocument/2006/math">
                    <m:oMathParaPr>
                      <m:jc m:val="left"/>
                    </m:oMathParaPr>
                    <m:oMath xmlns:m="http://schemas.openxmlformats.org/officeDocument/2006/math">
                      <m:r>
                        <a:rPr lang="en-US" sz="2000" i="1">
                          <a:solidFill>
                            <a:srgbClr val="FFFFFF"/>
                          </a:solidFill>
                          <a:latin typeface="Cambria Math" panose="02040503050406030204" pitchFamily="18" charset="0"/>
                        </a:rPr>
                        <m:t>1962 =</m:t>
                      </m:r>
                      <m:r>
                        <a:rPr lang="en-US" sz="2000" b="0" i="1">
                          <a:solidFill>
                            <a:srgbClr val="FFFFFF"/>
                          </a:solidFill>
                          <a:latin typeface="Cambria Math" panose="02040503050406030204" pitchFamily="18" charset="0"/>
                        </a:rPr>
                        <m:t>1 </m:t>
                      </m:r>
                      <m:sSup>
                        <m:sSupPr>
                          <m:ctrlPr>
                            <a:rPr lang="en-US" sz="2000" b="0" i="1">
                              <a:solidFill>
                                <a:srgbClr val="FFFFFF"/>
                              </a:solidFill>
                              <a:latin typeface="Cambria Math" panose="02040503050406030204" pitchFamily="18" charset="0"/>
                            </a:rPr>
                          </m:ctrlPr>
                        </m:sSupPr>
                        <m:e>
                          <m:r>
                            <a:rPr lang="en-US" sz="2000" b="0" i="1">
                              <a:solidFill>
                                <a:srgbClr val="FFFFFF"/>
                              </a:solidFill>
                              <a:latin typeface="Cambria Math" panose="02040503050406030204" pitchFamily="18" charset="0"/>
                              <a:ea typeface="Cambria Math" panose="02040503050406030204" pitchFamily="18" charset="0"/>
                            </a:rPr>
                            <m:t>×</m:t>
                          </m:r>
                          <m:r>
                            <a:rPr lang="en-US" sz="2000" b="0" i="1">
                              <a:solidFill>
                                <a:srgbClr val="FFFFFF"/>
                              </a:solidFill>
                              <a:latin typeface="Cambria Math" panose="02040503050406030204" pitchFamily="18" charset="0"/>
                            </a:rPr>
                            <m:t>10</m:t>
                          </m:r>
                        </m:e>
                        <m:sup>
                          <m:r>
                            <a:rPr lang="en-US" sz="2000" b="0" i="1">
                              <a:solidFill>
                                <a:srgbClr val="FFFFFF"/>
                              </a:solidFill>
                              <a:latin typeface="Cambria Math" panose="02040503050406030204" pitchFamily="18" charset="0"/>
                            </a:rPr>
                            <m:t>3</m:t>
                          </m:r>
                        </m:sup>
                      </m:sSup>
                      <m:r>
                        <a:rPr lang="en-US" sz="2000" b="0" i="1">
                          <a:solidFill>
                            <a:srgbClr val="FFFFFF"/>
                          </a:solidFill>
                          <a:latin typeface="Cambria Math" panose="02040503050406030204" pitchFamily="18" charset="0"/>
                        </a:rPr>
                        <m:t>+9</m:t>
                      </m:r>
                      <m:r>
                        <a:rPr lang="en-US" sz="2000" b="0" i="1">
                          <a:solidFill>
                            <a:srgbClr val="FFFFFF"/>
                          </a:solidFill>
                          <a:latin typeface="Cambria Math" panose="02040503050406030204" pitchFamily="18" charset="0"/>
                          <a:ea typeface="Cambria Math" panose="02040503050406030204" pitchFamily="18" charset="0"/>
                        </a:rPr>
                        <m:t>×</m:t>
                      </m:r>
                      <m:sSup>
                        <m:sSupPr>
                          <m:ctrlPr>
                            <a:rPr lang="en-US" sz="2000" b="0" i="1">
                              <a:solidFill>
                                <a:srgbClr val="FFFFFF"/>
                              </a:solidFill>
                              <a:latin typeface="Cambria Math" panose="02040503050406030204" pitchFamily="18" charset="0"/>
                              <a:ea typeface="Cambria Math" panose="02040503050406030204" pitchFamily="18" charset="0"/>
                            </a:rPr>
                          </m:ctrlPr>
                        </m:sSupPr>
                        <m:e>
                          <m:r>
                            <a:rPr lang="en-US" sz="2000" b="0" i="1">
                              <a:solidFill>
                                <a:srgbClr val="FFFFFF"/>
                              </a:solidFill>
                              <a:latin typeface="Cambria Math" panose="02040503050406030204" pitchFamily="18" charset="0"/>
                              <a:ea typeface="Cambria Math" panose="02040503050406030204" pitchFamily="18" charset="0"/>
                            </a:rPr>
                            <m:t>10</m:t>
                          </m:r>
                        </m:e>
                        <m:sup>
                          <m:r>
                            <a:rPr lang="en-US" sz="2000" b="0" i="1">
                              <a:solidFill>
                                <a:srgbClr val="FFFFFF"/>
                              </a:solidFill>
                              <a:latin typeface="Cambria Math" panose="02040503050406030204" pitchFamily="18" charset="0"/>
                              <a:ea typeface="Cambria Math" panose="02040503050406030204" pitchFamily="18" charset="0"/>
                            </a:rPr>
                            <m:t>2</m:t>
                          </m:r>
                        </m:sup>
                      </m:sSup>
                      <m:r>
                        <a:rPr lang="en-US" sz="2000" b="0" i="1">
                          <a:solidFill>
                            <a:srgbClr val="FFFFFF"/>
                          </a:solidFill>
                          <a:latin typeface="Cambria Math" panose="02040503050406030204" pitchFamily="18" charset="0"/>
                          <a:ea typeface="Cambria Math" panose="02040503050406030204" pitchFamily="18" charset="0"/>
                        </a:rPr>
                        <m:t>+6×</m:t>
                      </m:r>
                      <m:sSup>
                        <m:sSupPr>
                          <m:ctrlPr>
                            <a:rPr lang="en-US" sz="2000" b="0" i="1">
                              <a:solidFill>
                                <a:srgbClr val="FFFFFF"/>
                              </a:solidFill>
                              <a:latin typeface="Cambria Math" panose="02040503050406030204" pitchFamily="18" charset="0"/>
                              <a:ea typeface="Cambria Math" panose="02040503050406030204" pitchFamily="18" charset="0"/>
                            </a:rPr>
                          </m:ctrlPr>
                        </m:sSupPr>
                        <m:e>
                          <m:r>
                            <a:rPr lang="en-US" sz="2000" b="0" i="1">
                              <a:solidFill>
                                <a:srgbClr val="FFFFFF"/>
                              </a:solidFill>
                              <a:latin typeface="Cambria Math" panose="02040503050406030204" pitchFamily="18" charset="0"/>
                              <a:ea typeface="Cambria Math" panose="02040503050406030204" pitchFamily="18" charset="0"/>
                            </a:rPr>
                            <m:t>10</m:t>
                          </m:r>
                        </m:e>
                        <m:sup>
                          <m:r>
                            <a:rPr lang="en-US" sz="2000" b="0" i="1">
                              <a:solidFill>
                                <a:srgbClr val="FFFFFF"/>
                              </a:solidFill>
                              <a:latin typeface="Cambria Math" panose="02040503050406030204" pitchFamily="18" charset="0"/>
                              <a:ea typeface="Cambria Math" panose="02040503050406030204" pitchFamily="18" charset="0"/>
                            </a:rPr>
                            <m:t>1</m:t>
                          </m:r>
                        </m:sup>
                      </m:sSup>
                      <m:r>
                        <a:rPr lang="en-US" sz="2000" b="0" i="1">
                          <a:solidFill>
                            <a:srgbClr val="FFFFFF"/>
                          </a:solidFill>
                          <a:latin typeface="Cambria Math" panose="02040503050406030204" pitchFamily="18" charset="0"/>
                          <a:ea typeface="Cambria Math" panose="02040503050406030204" pitchFamily="18" charset="0"/>
                        </a:rPr>
                        <m:t>+2×</m:t>
                      </m:r>
                      <m:sSup>
                        <m:sSupPr>
                          <m:ctrlPr>
                            <a:rPr lang="en-US" sz="2000" b="0" i="1">
                              <a:solidFill>
                                <a:srgbClr val="FFFFFF"/>
                              </a:solidFill>
                              <a:latin typeface="Cambria Math" panose="02040503050406030204" pitchFamily="18" charset="0"/>
                              <a:ea typeface="Cambria Math" panose="02040503050406030204" pitchFamily="18" charset="0"/>
                            </a:rPr>
                          </m:ctrlPr>
                        </m:sSupPr>
                        <m:e>
                          <m:r>
                            <a:rPr lang="en-US" sz="2000" b="0" i="1">
                              <a:solidFill>
                                <a:srgbClr val="FFFFFF"/>
                              </a:solidFill>
                              <a:latin typeface="Cambria Math" panose="02040503050406030204" pitchFamily="18" charset="0"/>
                              <a:ea typeface="Cambria Math" panose="02040503050406030204" pitchFamily="18" charset="0"/>
                            </a:rPr>
                            <m:t>10</m:t>
                          </m:r>
                        </m:e>
                        <m:sup>
                          <m:r>
                            <a:rPr lang="en-US" sz="2000" b="0" i="1">
                              <a:solidFill>
                                <a:srgbClr val="FFFFFF"/>
                              </a:solidFill>
                              <a:latin typeface="Cambria Math" panose="02040503050406030204" pitchFamily="18" charset="0"/>
                              <a:ea typeface="Cambria Math" panose="02040503050406030204" pitchFamily="18" charset="0"/>
                            </a:rPr>
                            <m:t>0</m:t>
                          </m:r>
                        </m:sup>
                      </m:sSup>
                    </m:oMath>
                  </m:oMathPara>
                </a14:m>
                <a:endParaRPr lang="en-US" sz="2000" i="1">
                  <a:solidFill>
                    <a:srgbClr val="FFFFFF"/>
                  </a:solidFill>
                  <a:latin typeface="Cambria Math" panose="02040503050406030204" pitchFamily="18" charset="0"/>
                </a:endParaRPr>
              </a:p>
              <a:p>
                <a:pPr marL="0" indent="0">
                  <a:buNone/>
                </a:pPr>
                <a:r>
                  <a:rPr lang="en-US" sz="2000">
                    <a:solidFill>
                      <a:srgbClr val="FFFFFF"/>
                    </a:solidFill>
                  </a:rPr>
                  <a:t>            </a:t>
                </a:r>
                <a14:m>
                  <m:oMath xmlns:m="http://schemas.openxmlformats.org/officeDocument/2006/math">
                    <m:r>
                      <a:rPr lang="en-US" sz="2000" i="1">
                        <a:solidFill>
                          <a:srgbClr val="FFFFFF"/>
                        </a:solidFill>
                        <a:latin typeface="Cambria Math" panose="02040503050406030204" pitchFamily="18" charset="0"/>
                      </a:rPr>
                      <m:t>=</m:t>
                    </m:r>
                  </m:oMath>
                </a14:m>
                <a:r>
                  <a:rPr lang="en-US" sz="2000">
                    <a:solidFill>
                      <a:srgbClr val="FFFFFF"/>
                    </a:solidFill>
                  </a:rPr>
                  <a:t> </a:t>
                </a:r>
                <a14:m>
                  <m:oMath xmlns:m="http://schemas.openxmlformats.org/officeDocument/2006/math">
                    <m:sSub>
                      <m:sSubPr>
                        <m:ctrlPr>
                          <a:rPr lang="en-US" sz="2000" i="1">
                            <a:solidFill>
                              <a:srgbClr val="FFFFFF"/>
                            </a:solidFill>
                            <a:latin typeface="Cambria Math" panose="02040503050406030204" pitchFamily="18" charset="0"/>
                          </a:rPr>
                        </m:ctrlPr>
                      </m:sSubPr>
                      <m:e>
                        <m:r>
                          <a:rPr lang="en-US" sz="2000" b="0" i="1">
                            <a:solidFill>
                              <a:srgbClr val="FFFFFF"/>
                            </a:solidFill>
                            <a:latin typeface="Cambria Math" panose="02040503050406030204" pitchFamily="18" charset="0"/>
                          </a:rPr>
                          <m:t>7</m:t>
                        </m:r>
                        <m:r>
                          <m:rPr>
                            <m:sty m:val="p"/>
                          </m:rPr>
                          <a:rPr lang="en-US" sz="2000" b="0" i="0">
                            <a:solidFill>
                              <a:srgbClr val="FFFFFF"/>
                            </a:solidFill>
                            <a:latin typeface="Cambria Math" panose="02040503050406030204" pitchFamily="18" charset="0"/>
                          </a:rPr>
                          <m:t>AA</m:t>
                        </m:r>
                      </m:e>
                      <m:sub>
                        <m:r>
                          <a:rPr lang="en-US" sz="2000" b="0" i="1">
                            <a:solidFill>
                              <a:srgbClr val="FFFFFF"/>
                            </a:solidFill>
                            <a:latin typeface="Cambria Math" panose="02040503050406030204" pitchFamily="18" charset="0"/>
                          </a:rPr>
                          <m:t>16</m:t>
                        </m:r>
                      </m:sub>
                    </m:sSub>
                    <m:r>
                      <a:rPr lang="en-US" sz="2000" b="0" i="1">
                        <a:solidFill>
                          <a:srgbClr val="FFFFFF"/>
                        </a:solidFill>
                        <a:latin typeface="Cambria Math" panose="02040503050406030204" pitchFamily="18" charset="0"/>
                      </a:rPr>
                      <m:t>=</m:t>
                    </m:r>
                    <m:sSub>
                      <m:sSubPr>
                        <m:ctrlPr>
                          <a:rPr lang="en-US" sz="2000" b="0" i="1">
                            <a:solidFill>
                              <a:srgbClr val="FFFFFF"/>
                            </a:solidFill>
                            <a:latin typeface="Cambria Math" panose="02040503050406030204" pitchFamily="18" charset="0"/>
                          </a:rPr>
                        </m:ctrlPr>
                      </m:sSubPr>
                      <m:e>
                        <m:r>
                          <a:rPr lang="en-US" sz="2000" b="0" i="1">
                            <a:solidFill>
                              <a:srgbClr val="FFFFFF"/>
                            </a:solidFill>
                            <a:latin typeface="Cambria Math" panose="02040503050406030204" pitchFamily="18" charset="0"/>
                          </a:rPr>
                          <m:t>3652</m:t>
                        </m:r>
                      </m:e>
                      <m:sub>
                        <m:r>
                          <a:rPr lang="en-US" sz="2000" b="0" i="1">
                            <a:solidFill>
                              <a:srgbClr val="FFFFFF"/>
                            </a:solidFill>
                            <a:latin typeface="Cambria Math" panose="02040503050406030204" pitchFamily="18" charset="0"/>
                          </a:rPr>
                          <m:t>8</m:t>
                        </m:r>
                      </m:sub>
                    </m:sSub>
                  </m:oMath>
                </a14:m>
                <a:r>
                  <a:rPr lang="en-US" sz="2000" b="0" i="1">
                    <a:solidFill>
                      <a:srgbClr val="FFFFFF"/>
                    </a:solidFill>
                    <a:latin typeface="Cambria Math" panose="02040503050406030204" pitchFamily="18" charset="0"/>
                  </a:rPr>
                  <a:t> </a:t>
                </a:r>
                <a14:m>
                  <m:oMath xmlns:m="http://schemas.openxmlformats.org/officeDocument/2006/math">
                    <m:r>
                      <a:rPr lang="en-US" sz="2000" b="0" i="1">
                        <a:solidFill>
                          <a:srgbClr val="FFFFFF"/>
                        </a:solidFill>
                        <a:latin typeface="Cambria Math" panose="02040503050406030204" pitchFamily="18" charset="0"/>
                      </a:rPr>
                      <m:t>=</m:t>
                    </m:r>
                    <m:sSub>
                      <m:sSubPr>
                        <m:ctrlPr>
                          <a:rPr lang="en-US" sz="2000" b="0" i="1">
                            <a:solidFill>
                              <a:srgbClr val="FFFFFF"/>
                            </a:solidFill>
                            <a:latin typeface="Cambria Math" panose="02040503050406030204" pitchFamily="18" charset="0"/>
                          </a:rPr>
                        </m:ctrlPr>
                      </m:sSubPr>
                      <m:e>
                        <m:r>
                          <a:rPr lang="en-US" sz="2000" i="1">
                            <a:solidFill>
                              <a:srgbClr val="FFFFFF"/>
                            </a:solidFill>
                            <a:latin typeface="Cambria Math" panose="02040503050406030204" pitchFamily="18" charset="0"/>
                          </a:rPr>
                          <m:t>2200200</m:t>
                        </m:r>
                      </m:e>
                      <m:sub>
                        <m:r>
                          <a:rPr lang="en-US" sz="2000" b="0" i="1">
                            <a:solidFill>
                              <a:srgbClr val="FFFFFF"/>
                            </a:solidFill>
                            <a:latin typeface="Cambria Math" panose="02040503050406030204" pitchFamily="18" charset="0"/>
                          </a:rPr>
                          <m:t>3</m:t>
                        </m:r>
                      </m:sub>
                    </m:sSub>
                  </m:oMath>
                </a14:m>
                <a:endParaRPr lang="en-US" sz="2000" b="0" i="1">
                  <a:solidFill>
                    <a:srgbClr val="FFFFFF"/>
                  </a:solidFill>
                  <a:latin typeface="Cambria Math" panose="02040503050406030204" pitchFamily="18" charset="0"/>
                </a:endParaRPr>
              </a:p>
              <a:p>
                <a:pPr marL="0" indent="0">
                  <a:buNone/>
                </a:pPr>
                <a:r>
                  <a:rPr lang="en-US" sz="2000" b="0">
                    <a:solidFill>
                      <a:srgbClr val="FFFFFF"/>
                    </a:solidFill>
                  </a:rPr>
                  <a:t>            </a:t>
                </a:r>
                <a14:m>
                  <m:oMath xmlns:m="http://schemas.openxmlformats.org/officeDocument/2006/math">
                    <m:r>
                      <a:rPr lang="en-US" sz="2000" b="0" i="1">
                        <a:solidFill>
                          <a:srgbClr val="FFFFFF"/>
                        </a:solidFill>
                        <a:latin typeface="Cambria Math" panose="02040503050406030204" pitchFamily="18" charset="0"/>
                      </a:rPr>
                      <m:t>=</m:t>
                    </m:r>
                    <m:sSub>
                      <m:sSubPr>
                        <m:ctrlPr>
                          <a:rPr lang="en-US" sz="2000" b="0" i="1">
                            <a:solidFill>
                              <a:srgbClr val="FFFFFF"/>
                            </a:solidFill>
                            <a:latin typeface="Cambria Math" panose="02040503050406030204" pitchFamily="18" charset="0"/>
                          </a:rPr>
                        </m:ctrlPr>
                      </m:sSubPr>
                      <m:e>
                        <m:r>
                          <a:rPr lang="en-US" sz="2000" i="1">
                            <a:solidFill>
                              <a:srgbClr val="FFFFFF"/>
                            </a:solidFill>
                            <a:latin typeface="Cambria Math" panose="02040503050406030204" pitchFamily="18" charset="0"/>
                          </a:rPr>
                          <m:t>11110101010</m:t>
                        </m:r>
                      </m:e>
                      <m:sub>
                        <m:r>
                          <a:rPr lang="en-US" sz="2000" b="0" i="1">
                            <a:solidFill>
                              <a:srgbClr val="FFFFFF"/>
                            </a:solidFill>
                            <a:latin typeface="Cambria Math" panose="02040503050406030204" pitchFamily="18" charset="0"/>
                          </a:rPr>
                          <m:t>2</m:t>
                        </m:r>
                      </m:sub>
                    </m:sSub>
                  </m:oMath>
                </a14:m>
                <a:r>
                  <a:rPr lang="en-US" sz="2000">
                    <a:solidFill>
                      <a:srgbClr val="FFFFFF"/>
                    </a:solidFill>
                  </a:rPr>
                  <a:t> </a:t>
                </a:r>
              </a:p>
              <a:p>
                <a:pPr marL="0" indent="0">
                  <a:buNone/>
                </a:pPr>
                <a:r>
                  <a:rPr lang="en-US" sz="2000">
                    <a:solidFill>
                      <a:srgbClr val="FFFFFF"/>
                    </a:solidFill>
                  </a:rPr>
                  <a:t>Those all represent the same number.</a:t>
                </a:r>
              </a:p>
              <a:p>
                <a:pPr marL="0" indent="0">
                  <a:buNone/>
                </a:pPr>
                <a:endParaRPr lang="en-US" sz="2000">
                  <a:solidFill>
                    <a:srgbClr val="FFFFFF"/>
                  </a:solidFill>
                </a:endParaRPr>
              </a:p>
              <a:p>
                <a:pPr marL="0" indent="0">
                  <a:buNone/>
                </a:pPr>
                <a:r>
                  <a:rPr lang="en-US" sz="2000">
                    <a:solidFill>
                      <a:srgbClr val="FFFFFF"/>
                    </a:solidFill>
                  </a:rPr>
                  <a:t>The answer to the ultimate question is </a:t>
                </a:r>
                <a14:m>
                  <m:oMath xmlns:m="http://schemas.openxmlformats.org/officeDocument/2006/math">
                    <m:r>
                      <a:rPr lang="en-US" sz="2000" i="1">
                        <a:solidFill>
                          <a:srgbClr val="FFFFFF"/>
                        </a:solidFill>
                        <a:latin typeface="Cambria Math" panose="02040503050406030204" pitchFamily="18" charset="0"/>
                      </a:rPr>
                      <m:t>42</m:t>
                    </m:r>
                  </m:oMath>
                </a14:m>
                <a:r>
                  <a:rPr lang="en-US" sz="2000">
                    <a:solidFill>
                      <a:srgbClr val="FFFFFF"/>
                    </a:solidFill>
                  </a:rPr>
                  <a:t>.</a:t>
                </a:r>
              </a:p>
              <a:p>
                <a:pPr marL="0" indent="0">
                  <a:buNone/>
                </a:pPr>
                <a:r>
                  <a:rPr lang="en-US" sz="2000">
                    <a:solidFill>
                      <a:srgbClr val="FFFFFF"/>
                    </a:solidFill>
                  </a:rPr>
                  <a:t>The ultimate question is: What is </a:t>
                </a:r>
                <a14:m>
                  <m:oMath xmlns:m="http://schemas.openxmlformats.org/officeDocument/2006/math">
                    <m:r>
                      <a:rPr lang="en-US" sz="2000" i="1">
                        <a:solidFill>
                          <a:srgbClr val="FFFFFF"/>
                        </a:solidFill>
                        <a:latin typeface="Cambria Math" panose="02040503050406030204" pitchFamily="18" charset="0"/>
                      </a:rPr>
                      <m:t>6 × 9</m:t>
                    </m:r>
                  </m:oMath>
                </a14:m>
                <a:r>
                  <a:rPr lang="en-US" sz="2000">
                    <a:solidFill>
                      <a:srgbClr val="FFFFFF"/>
                    </a:solidFill>
                  </a:rPr>
                  <a:t>?</a:t>
                </a:r>
              </a:p>
              <a:p>
                <a:pPr marL="0" indent="0">
                  <a:buNone/>
                </a:pPr>
                <a:r>
                  <a:rPr lang="en-US" sz="2000">
                    <a:solidFill>
                      <a:srgbClr val="FFFFFF"/>
                    </a:solidFill>
                  </a:rPr>
                  <a:t>It’s true, since </a:t>
                </a:r>
                <a14:m>
                  <m:oMath xmlns:m="http://schemas.openxmlformats.org/officeDocument/2006/math">
                    <m:r>
                      <a:rPr lang="en-US" sz="2000" i="1">
                        <a:solidFill>
                          <a:srgbClr val="FFFFFF"/>
                        </a:solidFill>
                        <a:latin typeface="Cambria Math" panose="02040503050406030204" pitchFamily="18" charset="0"/>
                      </a:rPr>
                      <m:t>6 × 9 = 54 =</m:t>
                    </m:r>
                    <m:sSub>
                      <m:sSubPr>
                        <m:ctrlPr>
                          <a:rPr lang="en-US" sz="2000" i="1">
                            <a:solidFill>
                              <a:srgbClr val="FFFFFF"/>
                            </a:solidFill>
                            <a:latin typeface="Cambria Math" panose="02040503050406030204" pitchFamily="18" charset="0"/>
                          </a:rPr>
                        </m:ctrlPr>
                      </m:sSubPr>
                      <m:e>
                        <m:r>
                          <a:rPr lang="en-US" sz="2000" b="0" i="1">
                            <a:solidFill>
                              <a:srgbClr val="FFFFFF"/>
                            </a:solidFill>
                            <a:latin typeface="Cambria Math" panose="02040503050406030204" pitchFamily="18" charset="0"/>
                          </a:rPr>
                          <m:t>42</m:t>
                        </m:r>
                      </m:e>
                      <m:sub>
                        <m:r>
                          <a:rPr lang="en-US" sz="2000" b="0" i="1">
                            <a:solidFill>
                              <a:srgbClr val="FFFFFF"/>
                            </a:solidFill>
                            <a:latin typeface="Cambria Math" panose="02040503050406030204" pitchFamily="18" charset="0"/>
                          </a:rPr>
                          <m:t>13</m:t>
                        </m:r>
                      </m:sub>
                    </m:sSub>
                    <m:r>
                      <a:rPr lang="en-US" sz="2000" i="1">
                        <a:solidFill>
                          <a:srgbClr val="FFFFFF"/>
                        </a:solidFill>
                        <a:latin typeface="Cambria Math" panose="02040503050406030204" pitchFamily="18" charset="0"/>
                      </a:rPr>
                      <m:t> </m:t>
                    </m:r>
                  </m:oMath>
                </a14:m>
                <a:r>
                  <a:rPr lang="en-US" sz="2000">
                    <a:solidFill>
                      <a:srgbClr val="FFFFFF"/>
                    </a:solidFill>
                  </a:rPr>
                  <a:t>.</a:t>
                </a:r>
              </a:p>
            </p:txBody>
          </p:sp>
        </mc:Choice>
        <mc:Fallback xmlns="">
          <p:sp>
            <p:nvSpPr>
              <p:cNvPr id="4" name="Content Placeholder 3">
                <a:extLst>
                  <a:ext uri="{FF2B5EF4-FFF2-40B4-BE49-F238E27FC236}">
                    <a16:creationId xmlns:a16="http://schemas.microsoft.com/office/drawing/2014/main" id="{E19F70A0-C368-3643-A66F-A630A2E7A334}"/>
                  </a:ext>
                </a:extLst>
              </p:cNvPr>
              <p:cNvSpPr>
                <a:spLocks noGrp="1" noRot="1" noChangeAspect="1" noMove="1" noResize="1" noEditPoints="1" noAdjustHandles="1" noChangeArrowheads="1" noChangeShapeType="1" noTextEdit="1"/>
              </p:cNvSpPr>
              <p:nvPr>
                <p:ph sz="half" idx="2"/>
              </p:nvPr>
            </p:nvSpPr>
            <p:spPr>
              <a:xfrm>
                <a:off x="6256020" y="2266345"/>
                <a:ext cx="5097780" cy="3910618"/>
              </a:xfrm>
              <a:blipFill>
                <a:blip r:embed="rId3"/>
                <a:stretch>
                  <a:fillRect l="-1241" t="-324"/>
                </a:stretch>
              </a:blipFill>
            </p:spPr>
            <p:txBody>
              <a:bodyPr/>
              <a:lstStyle/>
              <a:p>
                <a:r>
                  <a:rPr lang="en-US">
                    <a:noFill/>
                  </a:rPr>
                  <a:t> </a:t>
                </a:r>
              </a:p>
            </p:txBody>
          </p:sp>
        </mc:Fallback>
      </mc:AlternateContent>
      <p:sp>
        <p:nvSpPr>
          <p:cNvPr id="8" name="Date Placeholder 7">
            <a:extLst>
              <a:ext uri="{FF2B5EF4-FFF2-40B4-BE49-F238E27FC236}">
                <a16:creationId xmlns:a16="http://schemas.microsoft.com/office/drawing/2014/main" id="{EA735DAF-EEBE-3645-8EA7-27BE42A7322C}"/>
              </a:ext>
            </a:extLst>
          </p:cNvPr>
          <p:cNvSpPr>
            <a:spLocks noGrp="1"/>
          </p:cNvSpPr>
          <p:nvPr>
            <p:ph type="dt" sz="half" idx="10"/>
          </p:nvPr>
        </p:nvSpPr>
        <p:spPr>
          <a:xfrm>
            <a:off x="838200" y="6356350"/>
            <a:ext cx="2743200" cy="365125"/>
          </a:xfrm>
        </p:spPr>
        <p:txBody>
          <a:bodyPr>
            <a:normAutofit/>
          </a:bodyPr>
          <a:lstStyle/>
          <a:p>
            <a:pPr>
              <a:spcAft>
                <a:spcPts val="600"/>
              </a:spcAft>
            </a:pPr>
            <a:fld id="{FA17A8B1-9E72-9146-B9DD-D0610B0E0031}" type="datetime3">
              <a:rPr lang="en-US">
                <a:solidFill>
                  <a:srgbClr val="FFFFFF"/>
                </a:solidFill>
              </a:rPr>
              <a:pPr>
                <a:spcAft>
                  <a:spcPts val="600"/>
                </a:spcAft>
              </a:pPr>
              <a:t>27 September 2022</a:t>
            </a:fld>
            <a:endParaRPr lang="en-US">
              <a:solidFill>
                <a:srgbClr val="FFFFFF"/>
              </a:solidFill>
            </a:endParaRPr>
          </a:p>
        </p:txBody>
      </p:sp>
      <p:sp>
        <p:nvSpPr>
          <p:cNvPr id="5" name="Footer Placeholder 4">
            <a:extLst>
              <a:ext uri="{FF2B5EF4-FFF2-40B4-BE49-F238E27FC236}">
                <a16:creationId xmlns:a16="http://schemas.microsoft.com/office/drawing/2014/main" id="{B4BA375F-DFE7-004D-8E23-EF57C15960B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 2021 Darrell Long</a:t>
            </a:r>
          </a:p>
        </p:txBody>
      </p:sp>
      <p:sp>
        <p:nvSpPr>
          <p:cNvPr id="7" name="Slide Number Placeholder 6">
            <a:extLst>
              <a:ext uri="{FF2B5EF4-FFF2-40B4-BE49-F238E27FC236}">
                <a16:creationId xmlns:a16="http://schemas.microsoft.com/office/drawing/2014/main" id="{51547A60-2611-F745-87FE-28F917937244}"/>
              </a:ext>
            </a:extLst>
          </p:cNvPr>
          <p:cNvSpPr>
            <a:spLocks noGrp="1"/>
          </p:cNvSpPr>
          <p:nvPr>
            <p:ph type="sldNum" sz="quarter" idx="12"/>
          </p:nvPr>
        </p:nvSpPr>
        <p:spPr>
          <a:xfrm>
            <a:off x="8610600" y="6356350"/>
            <a:ext cx="2743200" cy="365125"/>
          </a:xfrm>
        </p:spPr>
        <p:txBody>
          <a:bodyPr>
            <a:normAutofit/>
          </a:bodyPr>
          <a:lstStyle/>
          <a:p>
            <a:pPr>
              <a:spcAft>
                <a:spcPts val="600"/>
              </a:spcAft>
            </a:pPr>
            <a:fld id="{C839E621-CBEA-FC4C-905A-93C58F9E1BA6}" type="slidenum">
              <a:rPr lang="en-US">
                <a:solidFill>
                  <a:srgbClr val="FFFFFF"/>
                </a:solidFill>
              </a:rPr>
              <a:pPr>
                <a:spcAft>
                  <a:spcPts val="600"/>
                </a:spcAft>
              </a:pPr>
              <a:t>8</a:t>
            </a:fld>
            <a:endParaRPr lang="en-US">
              <a:solidFill>
                <a:srgbClr val="FFFFFF"/>
              </a:solidFill>
            </a:endParaRPr>
          </a:p>
        </p:txBody>
      </p:sp>
    </p:spTree>
    <p:extLst>
      <p:ext uri="{BB962C8B-B14F-4D97-AF65-F5344CB8AC3E}">
        <p14:creationId xmlns:p14="http://schemas.microsoft.com/office/powerpoint/2010/main" val="46598357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FBEE5C9-5C2E-46DB-81F2-F4A3DBD16C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valley, mountain, canyon, nature&#10;&#10;Description automatically generated">
            <a:extLst>
              <a:ext uri="{FF2B5EF4-FFF2-40B4-BE49-F238E27FC236}">
                <a16:creationId xmlns:a16="http://schemas.microsoft.com/office/drawing/2014/main" id="{785F7737-4CA4-2041-A06D-3647099E9ACE}"/>
              </a:ext>
            </a:extLst>
          </p:cNvPr>
          <p:cNvPicPr>
            <a:picLocks noChangeAspect="1"/>
          </p:cNvPicPr>
          <p:nvPr/>
        </p:nvPicPr>
        <p:blipFill rotWithShape="1">
          <a:blip r:embed="rId2"/>
          <a:srcRect t="22572" r="1" b="11273"/>
          <a:stretch/>
        </p:blipFill>
        <p:spPr>
          <a:xfrm>
            <a:off x="4426858" y="3429004"/>
            <a:ext cx="7765144" cy="3428999"/>
          </a:xfrm>
          <a:prstGeom prst="rect">
            <a:avLst/>
          </a:prstGeom>
        </p:spPr>
      </p:pic>
      <p:pic>
        <p:nvPicPr>
          <p:cNvPr id="1028" name="Picture 4" descr="License Plates">
            <a:extLst>
              <a:ext uri="{FF2B5EF4-FFF2-40B4-BE49-F238E27FC236}">
                <a16:creationId xmlns:a16="http://schemas.microsoft.com/office/drawing/2014/main" id="{79B0B420-80CB-3246-A26E-592CF36BDB18}"/>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t="967" r="1" b="10132"/>
          <a:stretch/>
        </p:blipFill>
        <p:spPr bwMode="auto">
          <a:xfrm>
            <a:off x="4426853" y="-3"/>
            <a:ext cx="7765146" cy="3434400"/>
          </a:xfrm>
          <a:prstGeom prst="rect">
            <a:avLst/>
          </a:prstGeom>
          <a:noFill/>
          <a:extLst>
            <a:ext uri="{909E8E84-426E-40DD-AFC4-6F175D3DCCD1}">
              <a14:hiddenFill xmlns:a14="http://schemas.microsoft.com/office/drawing/2010/main">
                <a:solidFill>
                  <a:srgbClr val="FFFFFF"/>
                </a:solidFill>
              </a14:hiddenFill>
            </a:ext>
          </a:extLst>
        </p:spPr>
      </p:pic>
      <p:sp>
        <p:nvSpPr>
          <p:cNvPr id="75" name="Freeform: Shape 74">
            <a:extLst>
              <a:ext uri="{FF2B5EF4-FFF2-40B4-BE49-F238E27FC236}">
                <a16:creationId xmlns:a16="http://schemas.microsoft.com/office/drawing/2014/main" id="{34D94F3A-BF39-47F6-9AAA-3C61AF7E0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79" name="Freeform: Shape 78">
            <a:extLst>
              <a:ext uri="{FF2B5EF4-FFF2-40B4-BE49-F238E27FC236}">
                <a16:creationId xmlns:a16="http://schemas.microsoft.com/office/drawing/2014/main" id="{B47765B4-4036-4622-8B6B-AB9832B66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 name="Title 1">
            <a:extLst>
              <a:ext uri="{FF2B5EF4-FFF2-40B4-BE49-F238E27FC236}">
                <a16:creationId xmlns:a16="http://schemas.microsoft.com/office/drawing/2014/main" id="{083D9BE2-AF2A-964C-B6C9-1E4909C6A21F}"/>
              </a:ext>
            </a:extLst>
          </p:cNvPr>
          <p:cNvSpPr>
            <a:spLocks noGrp="1"/>
          </p:cNvSpPr>
          <p:nvPr>
            <p:ph type="title"/>
          </p:nvPr>
        </p:nvSpPr>
        <p:spPr>
          <a:xfrm>
            <a:off x="765051" y="662400"/>
            <a:ext cx="3384000" cy="1492132"/>
          </a:xfrm>
        </p:spPr>
        <p:txBody>
          <a:bodyPr vert="horz" lIns="91440" tIns="45720" rIns="91440" bIns="45720" rtlCol="0" anchor="t">
            <a:normAutofit/>
          </a:bodyPr>
          <a:lstStyle/>
          <a:p>
            <a:r>
              <a:rPr lang="en-US" kern="1200">
                <a:solidFill>
                  <a:schemeClr val="bg1"/>
                </a:solidFill>
                <a:latin typeface="+mj-lt"/>
                <a:ea typeface="+mj-ea"/>
                <a:cs typeface="+mj-cs"/>
              </a:rPr>
              <a:t>License Plates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91758A-1FE6-5447-910E-C65743463344}"/>
                  </a:ext>
                </a:extLst>
              </p:cNvPr>
              <p:cNvSpPr>
                <a:spLocks noGrp="1"/>
              </p:cNvSpPr>
              <p:nvPr>
                <p:ph sz="half" idx="1"/>
              </p:nvPr>
            </p:nvSpPr>
            <p:spPr>
              <a:xfrm>
                <a:off x="765051" y="2286000"/>
                <a:ext cx="3384000" cy="3844800"/>
              </a:xfrm>
            </p:spPr>
            <p:txBody>
              <a:bodyPr vert="horz" lIns="91440" tIns="45720" rIns="91440" bIns="45720" rtlCol="0">
                <a:normAutofit/>
              </a:bodyPr>
              <a:lstStyle/>
              <a:p>
                <a:pPr marL="0"/>
                <a:r>
                  <a:rPr lang="en-US" sz="2000">
                    <a:solidFill>
                      <a:schemeClr val="bg1">
                        <a:alpha val="60000"/>
                      </a:schemeClr>
                    </a:solidFill>
                  </a:rPr>
                  <a:t>License plates are numbers written in </a:t>
                </a:r>
                <a:r>
                  <a:rPr lang="en-US" sz="2000" i="1">
                    <a:solidFill>
                      <a:schemeClr val="bg1">
                        <a:alpha val="60000"/>
                      </a:schemeClr>
                    </a:solidFill>
                  </a:rPr>
                  <a:t>base 36</a:t>
                </a:r>
                <a:r>
                  <a:rPr lang="en-US" sz="2000">
                    <a:solidFill>
                      <a:schemeClr val="bg1">
                        <a:alpha val="60000"/>
                      </a:schemeClr>
                    </a:solidFill>
                  </a:rPr>
                  <a:t>.</a:t>
                </a:r>
              </a:p>
              <a:p>
                <a14:m>
                  <m:oMath xmlns:m="http://schemas.openxmlformats.org/officeDocument/2006/math">
                    <m:r>
                      <a:rPr lang="en-US" sz="2000" b="0" i="1">
                        <a:solidFill>
                          <a:schemeClr val="bg1">
                            <a:alpha val="60000"/>
                          </a:schemeClr>
                        </a:solidFill>
                        <a:latin typeface="Cambria Math" panose="02040503050406030204" pitchFamily="18" charset="0"/>
                      </a:rPr>
                      <m:t>𝐴</m:t>
                    </m:r>
                    <m:r>
                      <a:rPr lang="en-US" sz="2000" b="0" i="1">
                        <a:solidFill>
                          <a:schemeClr val="bg1">
                            <a:alpha val="60000"/>
                          </a:schemeClr>
                        </a:solidFill>
                        <a:latin typeface="Cambria Math" panose="02040503050406030204" pitchFamily="18" charset="0"/>
                      </a:rPr>
                      <m:t>=10,</m:t>
                    </m:r>
                    <m:r>
                      <a:rPr lang="en-US" sz="2000" b="0" i="1">
                        <a:solidFill>
                          <a:schemeClr val="bg1">
                            <a:alpha val="60000"/>
                          </a:schemeClr>
                        </a:solidFill>
                        <a:latin typeface="Cambria Math" panose="02040503050406030204" pitchFamily="18" charset="0"/>
                      </a:rPr>
                      <m:t>𝐵</m:t>
                    </m:r>
                    <m:r>
                      <a:rPr lang="en-US" sz="2000" b="0" i="1">
                        <a:solidFill>
                          <a:schemeClr val="bg1">
                            <a:alpha val="60000"/>
                          </a:schemeClr>
                        </a:solidFill>
                        <a:latin typeface="Cambria Math" panose="02040503050406030204" pitchFamily="18" charset="0"/>
                      </a:rPr>
                      <m:t>=11, </m:t>
                    </m:r>
                    <m:r>
                      <a:rPr lang="en-US" sz="2000" b="0" i="1">
                        <a:solidFill>
                          <a:schemeClr val="bg1">
                            <a:alpha val="60000"/>
                          </a:schemeClr>
                        </a:solidFill>
                        <a:latin typeface="Cambria Math" panose="02040503050406030204" pitchFamily="18" charset="0"/>
                      </a:rPr>
                      <m:t>𝐶</m:t>
                    </m:r>
                    <m:r>
                      <a:rPr lang="en-US" sz="2000" b="0" i="1">
                        <a:solidFill>
                          <a:schemeClr val="bg1">
                            <a:alpha val="60000"/>
                          </a:schemeClr>
                        </a:solidFill>
                        <a:latin typeface="Cambria Math" panose="02040503050406030204" pitchFamily="18" charset="0"/>
                      </a:rPr>
                      <m:t>=12, …</m:t>
                    </m:r>
                  </m:oMath>
                </a14:m>
                <a:endParaRPr lang="en-US" sz="2000" b="0" i="0">
                  <a:solidFill>
                    <a:schemeClr val="bg1">
                      <a:alpha val="60000"/>
                    </a:schemeClr>
                  </a:solidFill>
                </a:endParaRPr>
              </a:p>
              <a:p>
                <a14:m>
                  <m:oMath xmlns:m="http://schemas.openxmlformats.org/officeDocument/2006/math">
                    <m:r>
                      <m:rPr>
                        <m:sty m:val="p"/>
                      </m:rPr>
                      <a:rPr lang="en-US" sz="2000" b="0" i="0">
                        <a:solidFill>
                          <a:schemeClr val="bg1">
                            <a:alpha val="60000"/>
                          </a:schemeClr>
                        </a:solidFill>
                        <a:latin typeface="Cambria Math" panose="02040503050406030204" pitchFamily="18" charset="0"/>
                      </a:rPr>
                      <m:t>A</m:t>
                    </m:r>
                    <m:r>
                      <a:rPr lang="en-US" sz="2000" b="0" i="0">
                        <a:solidFill>
                          <a:schemeClr val="bg1">
                            <a:alpha val="60000"/>
                          </a:schemeClr>
                        </a:solidFill>
                        <a:latin typeface="Cambria Math" panose="02040503050406030204" pitchFamily="18" charset="0"/>
                      </a:rPr>
                      <m:t>345</m:t>
                    </m:r>
                    <m:r>
                      <m:rPr>
                        <m:sty m:val="p"/>
                      </m:rPr>
                      <a:rPr lang="en-US" sz="2000" b="0" i="0">
                        <a:solidFill>
                          <a:schemeClr val="bg1">
                            <a:alpha val="60000"/>
                          </a:schemeClr>
                        </a:solidFill>
                        <a:latin typeface="Cambria Math" panose="02040503050406030204" pitchFamily="18" charset="0"/>
                      </a:rPr>
                      <m:t>BC</m:t>
                    </m:r>
                    <m:r>
                      <a:rPr lang="en-US" sz="2000" b="0" i="1">
                        <a:solidFill>
                          <a:schemeClr val="bg1">
                            <a:alpha val="60000"/>
                          </a:schemeClr>
                        </a:solidFill>
                        <a:latin typeface="Cambria Math" panose="02040503050406030204" pitchFamily="18" charset="0"/>
                      </a:rPr>
                      <m:t>=10×</m:t>
                    </m:r>
                    <m:sSup>
                      <m:sSupPr>
                        <m:ctrlPr>
                          <a:rPr lang="en-US" sz="2000" b="0" i="1">
                            <a:solidFill>
                              <a:schemeClr val="bg1">
                                <a:alpha val="60000"/>
                              </a:schemeClr>
                            </a:solidFill>
                            <a:latin typeface="Cambria Math" panose="02040503050406030204" pitchFamily="18" charset="0"/>
                          </a:rPr>
                        </m:ctrlPr>
                      </m:sSupPr>
                      <m:e>
                        <m:r>
                          <a:rPr lang="en-US" sz="2000" b="0" i="1">
                            <a:solidFill>
                              <a:schemeClr val="bg1">
                                <a:alpha val="60000"/>
                              </a:schemeClr>
                            </a:solidFill>
                            <a:latin typeface="Cambria Math" panose="02040503050406030204" pitchFamily="18" charset="0"/>
                          </a:rPr>
                          <m:t>36</m:t>
                        </m:r>
                      </m:e>
                      <m:sup>
                        <m:r>
                          <a:rPr lang="en-US" sz="2000" b="0" i="1">
                            <a:solidFill>
                              <a:schemeClr val="bg1">
                                <a:alpha val="60000"/>
                              </a:schemeClr>
                            </a:solidFill>
                            <a:latin typeface="Cambria Math" panose="02040503050406030204" pitchFamily="18" charset="0"/>
                          </a:rPr>
                          <m:t>5</m:t>
                        </m:r>
                      </m:sup>
                    </m:sSup>
                    <m:r>
                      <a:rPr lang="en-US" sz="2000" b="0" i="1">
                        <a:solidFill>
                          <a:schemeClr val="bg1">
                            <a:alpha val="60000"/>
                          </a:schemeClr>
                        </a:solidFill>
                        <a:latin typeface="Cambria Math" panose="02040503050406030204" pitchFamily="18" charset="0"/>
                      </a:rPr>
                      <m:t>+3×</m:t>
                    </m:r>
                    <m:sSup>
                      <m:sSupPr>
                        <m:ctrlPr>
                          <a:rPr lang="en-US" sz="2000" b="0" i="1">
                            <a:solidFill>
                              <a:schemeClr val="bg1">
                                <a:alpha val="60000"/>
                              </a:schemeClr>
                            </a:solidFill>
                            <a:latin typeface="Cambria Math" panose="02040503050406030204" pitchFamily="18" charset="0"/>
                          </a:rPr>
                        </m:ctrlPr>
                      </m:sSupPr>
                      <m:e>
                        <m:r>
                          <a:rPr lang="en-US" sz="2000" b="0" i="1">
                            <a:solidFill>
                              <a:schemeClr val="bg1">
                                <a:alpha val="60000"/>
                              </a:schemeClr>
                            </a:solidFill>
                            <a:latin typeface="Cambria Math" panose="02040503050406030204" pitchFamily="18" charset="0"/>
                          </a:rPr>
                          <m:t>36</m:t>
                        </m:r>
                      </m:e>
                      <m:sup>
                        <m:r>
                          <a:rPr lang="en-US" sz="2000" b="0" i="1">
                            <a:solidFill>
                              <a:schemeClr val="bg1">
                                <a:alpha val="60000"/>
                              </a:schemeClr>
                            </a:solidFill>
                            <a:latin typeface="Cambria Math" panose="02040503050406030204" pitchFamily="18" charset="0"/>
                          </a:rPr>
                          <m:t>4</m:t>
                        </m:r>
                      </m:sup>
                    </m:sSup>
                    <m:r>
                      <a:rPr lang="en-US" sz="2000" b="0" i="1">
                        <a:solidFill>
                          <a:schemeClr val="bg1">
                            <a:alpha val="60000"/>
                          </a:schemeClr>
                        </a:solidFill>
                        <a:latin typeface="Cambria Math" panose="02040503050406030204" pitchFamily="18" charset="0"/>
                      </a:rPr>
                      <m:t>+4×</m:t>
                    </m:r>
                    <m:sSup>
                      <m:sSupPr>
                        <m:ctrlPr>
                          <a:rPr lang="en-US" sz="2000" b="0" i="1">
                            <a:solidFill>
                              <a:schemeClr val="bg1">
                                <a:alpha val="60000"/>
                              </a:schemeClr>
                            </a:solidFill>
                            <a:latin typeface="Cambria Math" panose="02040503050406030204" pitchFamily="18" charset="0"/>
                          </a:rPr>
                        </m:ctrlPr>
                      </m:sSupPr>
                      <m:e>
                        <m:r>
                          <a:rPr lang="en-US" sz="2000" b="0" i="1">
                            <a:solidFill>
                              <a:schemeClr val="bg1">
                                <a:alpha val="60000"/>
                              </a:schemeClr>
                            </a:solidFill>
                            <a:latin typeface="Cambria Math" panose="02040503050406030204" pitchFamily="18" charset="0"/>
                          </a:rPr>
                          <m:t>36</m:t>
                        </m:r>
                      </m:e>
                      <m:sup>
                        <m:r>
                          <a:rPr lang="en-US" sz="2000" b="0" i="1">
                            <a:solidFill>
                              <a:schemeClr val="bg1">
                                <a:alpha val="60000"/>
                              </a:schemeClr>
                            </a:solidFill>
                            <a:latin typeface="Cambria Math" panose="02040503050406030204" pitchFamily="18" charset="0"/>
                          </a:rPr>
                          <m:t>3</m:t>
                        </m:r>
                      </m:sup>
                    </m:sSup>
                    <m:r>
                      <a:rPr lang="en-US" sz="2000" b="0" i="1">
                        <a:solidFill>
                          <a:schemeClr val="bg1">
                            <a:alpha val="60000"/>
                          </a:schemeClr>
                        </a:solidFill>
                        <a:latin typeface="Cambria Math" panose="02040503050406030204" pitchFamily="18" charset="0"/>
                      </a:rPr>
                      <m:t>+5×</m:t>
                    </m:r>
                    <m:sSup>
                      <m:sSupPr>
                        <m:ctrlPr>
                          <a:rPr lang="en-US" sz="2000" b="0" i="1">
                            <a:solidFill>
                              <a:schemeClr val="bg1">
                                <a:alpha val="60000"/>
                              </a:schemeClr>
                            </a:solidFill>
                            <a:latin typeface="Cambria Math" panose="02040503050406030204" pitchFamily="18" charset="0"/>
                          </a:rPr>
                        </m:ctrlPr>
                      </m:sSupPr>
                      <m:e>
                        <m:r>
                          <a:rPr lang="en-US" sz="2000" b="0" i="1">
                            <a:solidFill>
                              <a:schemeClr val="bg1">
                                <a:alpha val="60000"/>
                              </a:schemeClr>
                            </a:solidFill>
                            <a:latin typeface="Cambria Math" panose="02040503050406030204" pitchFamily="18" charset="0"/>
                          </a:rPr>
                          <m:t>36</m:t>
                        </m:r>
                      </m:e>
                      <m:sup>
                        <m:r>
                          <a:rPr lang="en-US" sz="2000" b="0" i="1">
                            <a:solidFill>
                              <a:schemeClr val="bg1">
                                <a:alpha val="60000"/>
                              </a:schemeClr>
                            </a:solidFill>
                            <a:latin typeface="Cambria Math" panose="02040503050406030204" pitchFamily="18" charset="0"/>
                          </a:rPr>
                          <m:t>2</m:t>
                        </m:r>
                      </m:sup>
                    </m:sSup>
                    <m:r>
                      <a:rPr lang="en-US" sz="2000" b="0" i="1">
                        <a:solidFill>
                          <a:schemeClr val="bg1">
                            <a:alpha val="60000"/>
                          </a:schemeClr>
                        </a:solidFill>
                        <a:latin typeface="Cambria Math" panose="02040503050406030204" pitchFamily="18" charset="0"/>
                      </a:rPr>
                      <m:t>+11×</m:t>
                    </m:r>
                    <m:sSup>
                      <m:sSupPr>
                        <m:ctrlPr>
                          <a:rPr lang="en-US" sz="2000" b="0" i="1">
                            <a:solidFill>
                              <a:schemeClr val="bg1">
                                <a:alpha val="60000"/>
                              </a:schemeClr>
                            </a:solidFill>
                            <a:latin typeface="Cambria Math" panose="02040503050406030204" pitchFamily="18" charset="0"/>
                          </a:rPr>
                        </m:ctrlPr>
                      </m:sSupPr>
                      <m:e>
                        <m:r>
                          <a:rPr lang="en-US" sz="2000" b="0" i="1">
                            <a:solidFill>
                              <a:schemeClr val="bg1">
                                <a:alpha val="60000"/>
                              </a:schemeClr>
                            </a:solidFill>
                            <a:latin typeface="Cambria Math" panose="02040503050406030204" pitchFamily="18" charset="0"/>
                          </a:rPr>
                          <m:t>36</m:t>
                        </m:r>
                      </m:e>
                      <m:sup>
                        <m:r>
                          <a:rPr lang="en-US" sz="2000" b="0" i="1">
                            <a:solidFill>
                              <a:schemeClr val="bg1">
                                <a:alpha val="60000"/>
                              </a:schemeClr>
                            </a:solidFill>
                            <a:latin typeface="Cambria Math" panose="02040503050406030204" pitchFamily="18" charset="0"/>
                          </a:rPr>
                          <m:t>1</m:t>
                        </m:r>
                      </m:sup>
                    </m:sSup>
                    <m:r>
                      <a:rPr lang="en-US" sz="2000" b="0" i="1">
                        <a:solidFill>
                          <a:schemeClr val="bg1">
                            <a:alpha val="60000"/>
                          </a:schemeClr>
                        </a:solidFill>
                        <a:latin typeface="Cambria Math" panose="02040503050406030204" pitchFamily="18" charset="0"/>
                      </a:rPr>
                      <m:t>+12×</m:t>
                    </m:r>
                    <m:sSup>
                      <m:sSupPr>
                        <m:ctrlPr>
                          <a:rPr lang="en-US" sz="2000" b="0" i="1">
                            <a:solidFill>
                              <a:schemeClr val="bg1">
                                <a:alpha val="60000"/>
                              </a:schemeClr>
                            </a:solidFill>
                            <a:latin typeface="Cambria Math" panose="02040503050406030204" pitchFamily="18" charset="0"/>
                          </a:rPr>
                        </m:ctrlPr>
                      </m:sSupPr>
                      <m:e>
                        <m:r>
                          <a:rPr lang="en-US" sz="2000" b="0" i="1">
                            <a:solidFill>
                              <a:schemeClr val="bg1">
                                <a:alpha val="60000"/>
                              </a:schemeClr>
                            </a:solidFill>
                            <a:latin typeface="Cambria Math" panose="02040503050406030204" pitchFamily="18" charset="0"/>
                          </a:rPr>
                          <m:t>36</m:t>
                        </m:r>
                      </m:e>
                      <m:sup>
                        <m:r>
                          <a:rPr lang="en-US" sz="2000" b="0" i="1">
                            <a:solidFill>
                              <a:schemeClr val="bg1">
                                <a:alpha val="60000"/>
                              </a:schemeClr>
                            </a:solidFill>
                            <a:latin typeface="Cambria Math" panose="02040503050406030204" pitchFamily="18" charset="0"/>
                          </a:rPr>
                          <m:t>0</m:t>
                        </m:r>
                      </m:sup>
                    </m:sSup>
                    <m:r>
                      <a:rPr lang="en-US" sz="2000" i="1">
                        <a:solidFill>
                          <a:schemeClr val="bg1">
                            <a:alpha val="60000"/>
                          </a:schemeClr>
                        </a:solidFill>
                        <a:latin typeface="Cambria Math" panose="02040503050406030204" pitchFamily="18" charset="0"/>
                      </a:rPr>
                      <m:t>=609891020</m:t>
                    </m:r>
                  </m:oMath>
                </a14:m>
                <a:endParaRPr lang="en-US" sz="2000">
                  <a:solidFill>
                    <a:schemeClr val="bg1">
                      <a:alpha val="60000"/>
                    </a:schemeClr>
                  </a:solidFill>
                </a:endParaRPr>
              </a:p>
            </p:txBody>
          </p:sp>
        </mc:Choice>
        <mc:Fallback xmlns="">
          <p:sp>
            <p:nvSpPr>
              <p:cNvPr id="3" name="Content Placeholder 2">
                <a:extLst>
                  <a:ext uri="{FF2B5EF4-FFF2-40B4-BE49-F238E27FC236}">
                    <a16:creationId xmlns:a16="http://schemas.microsoft.com/office/drawing/2014/main" id="{BA91758A-1FE6-5447-910E-C65743463344}"/>
                  </a:ext>
                </a:extLst>
              </p:cNvPr>
              <p:cNvSpPr>
                <a:spLocks noGrp="1" noRot="1" noChangeAspect="1" noMove="1" noResize="1" noEditPoints="1" noAdjustHandles="1" noChangeArrowheads="1" noChangeShapeType="1" noTextEdit="1"/>
              </p:cNvSpPr>
              <p:nvPr>
                <p:ph sz="half" idx="1"/>
              </p:nvPr>
            </p:nvSpPr>
            <p:spPr>
              <a:xfrm>
                <a:off x="765051" y="2286000"/>
                <a:ext cx="3384000" cy="3844800"/>
              </a:xfrm>
              <a:blipFill>
                <a:blip r:embed="rId4"/>
                <a:stretch>
                  <a:fillRect l="-1873" t="-1980"/>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97062D0B-689B-1541-B692-A4A6E4BFD02E}"/>
              </a:ext>
            </a:extLst>
          </p:cNvPr>
          <p:cNvSpPr>
            <a:spLocks noGrp="1"/>
          </p:cNvSpPr>
          <p:nvPr>
            <p:ph type="dt" sz="half" idx="10"/>
          </p:nvPr>
        </p:nvSpPr>
        <p:spPr>
          <a:xfrm>
            <a:off x="766762" y="6375679"/>
            <a:ext cx="2624400" cy="348462"/>
          </a:xfrm>
        </p:spPr>
        <p:txBody>
          <a:bodyPr vert="horz" lIns="91440" tIns="45720" rIns="91440" bIns="45720" rtlCol="0" anchor="ctr">
            <a:normAutofit/>
          </a:bodyPr>
          <a:lstStyle/>
          <a:p>
            <a:pPr defTabSz="914400">
              <a:spcAft>
                <a:spcPts val="600"/>
              </a:spcAft>
            </a:pPr>
            <a:fld id="{D054C768-6F50-C14A-8A1C-976F2FEA1C3B}" type="datetime3">
              <a:rPr lang="en-US">
                <a:solidFill>
                  <a:schemeClr val="bg1">
                    <a:alpha val="60000"/>
                  </a:schemeClr>
                </a:solidFill>
              </a:rPr>
              <a:pPr defTabSz="914400">
                <a:spcAft>
                  <a:spcPts val="600"/>
                </a:spcAft>
              </a:pPr>
              <a:t>27 September 2022</a:t>
            </a:fld>
            <a:endParaRPr lang="en-US">
              <a:solidFill>
                <a:schemeClr val="bg1">
                  <a:alpha val="60000"/>
                </a:schemeClr>
              </a:solidFill>
            </a:endParaRPr>
          </a:p>
        </p:txBody>
      </p:sp>
      <p:sp>
        <p:nvSpPr>
          <p:cNvPr id="6" name="Footer Placeholder 5">
            <a:extLst>
              <a:ext uri="{FF2B5EF4-FFF2-40B4-BE49-F238E27FC236}">
                <a16:creationId xmlns:a16="http://schemas.microsoft.com/office/drawing/2014/main" id="{A8C922D7-4212-9842-842B-C027CE545C97}"/>
              </a:ext>
            </a:extLst>
          </p:cNvPr>
          <p:cNvSpPr>
            <a:spLocks noGrp="1"/>
          </p:cNvSpPr>
          <p:nvPr>
            <p:ph type="ftr" sz="quarter" idx="11"/>
          </p:nvPr>
        </p:nvSpPr>
        <p:spPr>
          <a:xfrm>
            <a:off x="5315803" y="6375679"/>
            <a:ext cx="4450156" cy="345796"/>
          </a:xfrm>
        </p:spPr>
        <p:txBody>
          <a:bodyPr vert="horz" lIns="91440" tIns="45720" rIns="91440" bIns="45720" rtlCol="0" anchor="ctr">
            <a:normAutofit/>
          </a:bodyPr>
          <a:lstStyle/>
          <a:p>
            <a:pPr algn="l" defTabSz="914400">
              <a:spcAft>
                <a:spcPts val="600"/>
              </a:spcAft>
            </a:pPr>
            <a:r>
              <a:rPr lang="en-US" kern="1200">
                <a:solidFill>
                  <a:srgbClr val="FFFFFF"/>
                </a:solidFill>
                <a:latin typeface="+mn-lt"/>
                <a:ea typeface="+mn-ea"/>
                <a:cs typeface="+mn-cs"/>
              </a:rPr>
              <a:t>© 2021 Darrell Long</a:t>
            </a:r>
          </a:p>
        </p:txBody>
      </p:sp>
      <p:sp>
        <p:nvSpPr>
          <p:cNvPr id="7" name="Slide Number Placeholder 6">
            <a:extLst>
              <a:ext uri="{FF2B5EF4-FFF2-40B4-BE49-F238E27FC236}">
                <a16:creationId xmlns:a16="http://schemas.microsoft.com/office/drawing/2014/main" id="{552A158E-643D-C043-9DE2-0ECC13DCFBF3}"/>
              </a:ext>
            </a:extLst>
          </p:cNvPr>
          <p:cNvSpPr>
            <a:spLocks noGrp="1"/>
          </p:cNvSpPr>
          <p:nvPr>
            <p:ph type="sldNum" sz="quarter" idx="12"/>
          </p:nvPr>
        </p:nvSpPr>
        <p:spPr>
          <a:xfrm>
            <a:off x="8800838" y="6375679"/>
            <a:ext cx="2624400" cy="345796"/>
          </a:xfrm>
        </p:spPr>
        <p:txBody>
          <a:bodyPr vert="horz" lIns="91440" tIns="45720" rIns="91440" bIns="45720" rtlCol="0" anchor="ctr">
            <a:normAutofit/>
          </a:bodyPr>
          <a:lstStyle/>
          <a:p>
            <a:pPr defTabSz="914400">
              <a:spcAft>
                <a:spcPts val="600"/>
              </a:spcAft>
            </a:pPr>
            <a:fld id="{C839E621-CBEA-FC4C-905A-93C58F9E1BA6}" type="slidenum">
              <a:rPr lang="en-US">
                <a:solidFill>
                  <a:srgbClr val="FFFFFF"/>
                </a:solidFill>
              </a:rPr>
              <a:pPr defTabSz="914400">
                <a:spcAft>
                  <a:spcPts val="600"/>
                </a:spcAft>
              </a:pPr>
              <a:t>9</a:t>
            </a:fld>
            <a:endParaRPr lang="en-US">
              <a:solidFill>
                <a:srgbClr val="FFFFFF"/>
              </a:solidFill>
            </a:endParaRPr>
          </a:p>
        </p:txBody>
      </p:sp>
    </p:spTree>
    <p:extLst>
      <p:ext uri="{BB962C8B-B14F-4D97-AF65-F5344CB8AC3E}">
        <p14:creationId xmlns:p14="http://schemas.microsoft.com/office/powerpoint/2010/main" val="24353477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1725</TotalTime>
  <Words>2401</Words>
  <Application>Microsoft Macintosh PowerPoint</Application>
  <PresentationFormat>Widescreen</PresentationFormat>
  <Paragraphs>497</Paragraphs>
  <Slides>36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Cambria Math</vt:lpstr>
      <vt:lpstr>Courier</vt:lpstr>
      <vt:lpstr>Office Theme</vt:lpstr>
      <vt:lpstr>On the Nature of Numbers</vt:lpstr>
      <vt:lpstr>Is God a mathematician?</vt:lpstr>
      <vt:lpstr>Why is mathenmatics so effective?</vt:lpstr>
      <vt:lpstr>On the nature of Numbers</vt:lpstr>
      <vt:lpstr>Kinds of Numbers</vt:lpstr>
      <vt:lpstr>Integers and Natural Numbers</vt:lpstr>
      <vt:lpstr>Computers can represent none of those sets</vt:lpstr>
      <vt:lpstr>Positional Number Systems</vt:lpstr>
      <vt:lpstr>License Plates</vt:lpstr>
      <vt:lpstr>Specifying an Integer in C</vt:lpstr>
      <vt:lpstr>C Integer Data Types</vt:lpstr>
      <vt:lpstr>#include &lt;stdint.h&gt;</vt:lpstr>
      <vt:lpstr>Let’s ask Linux!</vt:lpstr>
      <vt:lpstr>Binary Arithmetic</vt:lpstr>
      <vt:lpstr>Arithmetic in a Fixed Number of Bits</vt:lpstr>
      <vt:lpstr>Two’s Complement Arithmetic</vt:lpstr>
      <vt:lpstr>Real Numbers</vt:lpstr>
      <vt:lpstr>Floating Point Numbers</vt:lpstr>
      <vt:lpstr>Floating Point Numbers</vt:lpstr>
      <vt:lpstr>Decimal and Binary Fractions</vt:lpstr>
      <vt:lpstr>Binary Fractions</vt:lpstr>
      <vt:lpstr>Single Precision</vt:lpstr>
      <vt:lpstr>Double Precision</vt:lpstr>
      <vt:lpstr>Intel Extended Precision</vt:lpstr>
      <vt:lpstr>Quad Precision</vt:lpstr>
      <vt:lpstr>There are limits to floating point precision!</vt:lpstr>
      <vt:lpstr>Let’s compute 𝛑</vt:lpstr>
      <vt:lpstr>What happened?</vt:lpstr>
      <vt:lpstr>Big endian, little endian</vt:lpstr>
      <vt:lpstr>Big Endian versus Little Endian</vt:lpstr>
      <vt:lpstr>Random Numbers</vt:lpstr>
      <vt:lpstr>Mersenne Twister</vt:lpstr>
      <vt:lpstr>Arithmetic Operators</vt:lpstr>
      <vt:lpstr>Type Promotion</vt:lpstr>
      <vt:lpstr>Operator Precedence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the Nature of Numbers</dc:title>
  <dc:creator>Darrell Long</dc:creator>
  <cp:lastModifiedBy>Darrell Long</cp:lastModifiedBy>
  <cp:revision>44</cp:revision>
  <dcterms:created xsi:type="dcterms:W3CDTF">2019-09-26T04:03:56Z</dcterms:created>
  <dcterms:modified xsi:type="dcterms:W3CDTF">2022-09-28T02:08:33Z</dcterms:modified>
</cp:coreProperties>
</file>